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353" r:id="rId2"/>
    <p:sldId id="354"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1">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D4B7"/>
    <a:srgbClr val="FFE6D5"/>
    <a:srgbClr val="363636"/>
    <a:srgbClr val="E1F2FF"/>
    <a:srgbClr val="A3D8FF"/>
    <a:srgbClr val="43AEFF"/>
    <a:srgbClr val="008FFA"/>
    <a:srgbClr val="0070C0"/>
    <a:srgbClr val="0039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71" autoAdjust="0"/>
    <p:restoredTop sz="70588" autoAdjust="0"/>
  </p:normalViewPr>
  <p:slideViewPr>
    <p:cSldViewPr>
      <p:cViewPr varScale="1">
        <p:scale>
          <a:sx n="66" d="100"/>
          <a:sy n="66" d="100"/>
        </p:scale>
        <p:origin x="2148" y="48"/>
      </p:cViewPr>
      <p:guideLst>
        <p:guide orient="horz" pos="3120"/>
        <p:guide pos="216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588" y="546"/>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927D2CB2-944F-46D6-A587-7F419230898A}" type="datetimeFigureOut">
              <a:rPr kumimoji="1" lang="ja-JP" altLang="en-US" smtClean="0"/>
              <a:t>2021/4/22</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6009B825-A347-44D9-9DC1-CC0DA2BC4EEB}" type="slidenum">
              <a:rPr kumimoji="1" lang="ja-JP" altLang="en-US" smtClean="0"/>
              <a:t>‹#›</a:t>
            </a:fld>
            <a:endParaRPr kumimoji="1" lang="ja-JP" altLang="en-US"/>
          </a:p>
        </p:txBody>
      </p:sp>
    </p:spTree>
    <p:extLst>
      <p:ext uri="{BB962C8B-B14F-4D97-AF65-F5344CB8AC3E}">
        <p14:creationId xmlns:p14="http://schemas.microsoft.com/office/powerpoint/2010/main" val="35032193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ttangolo 11"/>
          <p:cNvSpPr>
            <a:spLocks noChangeArrowheads="1"/>
          </p:cNvSpPr>
          <p:nvPr userDrawn="1"/>
        </p:nvSpPr>
        <p:spPr bwMode="auto">
          <a:xfrm>
            <a:off x="0" y="0"/>
            <a:ext cx="6858000" cy="9906000"/>
          </a:xfrm>
          <a:prstGeom prst="rect">
            <a:avLst/>
          </a:prstGeom>
          <a:solidFill>
            <a:srgbClr val="FF6600"/>
          </a:solidFill>
          <a:ln>
            <a:noFill/>
          </a:ln>
          <a:extLst/>
        </p:spPr>
        <p:txBody>
          <a:bodyPr/>
          <a:lstStyle/>
          <a:p>
            <a:pPr algn="ctr" eaLnBrk="0" fontAlgn="base" hangingPunct="0">
              <a:spcBef>
                <a:spcPct val="0"/>
              </a:spcBef>
              <a:spcAft>
                <a:spcPct val="0"/>
              </a:spcAft>
              <a:defRPr/>
            </a:pPr>
            <a:endParaRPr kumimoji="0" lang="it-IT" sz="2400">
              <a:solidFill>
                <a:srgbClr val="2F2F2F"/>
              </a:solidFill>
              <a:latin typeface="Arial" charset="0"/>
            </a:endParaRPr>
          </a:p>
        </p:txBody>
      </p:sp>
      <p:sp>
        <p:nvSpPr>
          <p:cNvPr id="8" name="Arrotonda singolo angolo rettangolo 6"/>
          <p:cNvSpPr>
            <a:spLocks noChangeArrowheads="1"/>
          </p:cNvSpPr>
          <p:nvPr userDrawn="1"/>
        </p:nvSpPr>
        <p:spPr bwMode="auto">
          <a:xfrm rot="10800000">
            <a:off x="140493" y="-39553"/>
            <a:ext cx="6717506" cy="6032667"/>
          </a:xfrm>
          <a:custGeom>
            <a:avLst/>
            <a:gdLst>
              <a:gd name="T0" fmla="*/ 4478338 w 8956675"/>
              <a:gd name="T1" fmla="*/ 0 h 3733800"/>
              <a:gd name="T2" fmla="*/ 0 w 8956675"/>
              <a:gd name="T3" fmla="*/ 1866900 h 3733800"/>
              <a:gd name="T4" fmla="*/ 4478338 w 8956675"/>
              <a:gd name="T5" fmla="*/ 3733800 h 3733800"/>
              <a:gd name="T6" fmla="*/ 8956675 w 8956675"/>
              <a:gd name="T7" fmla="*/ 1866900 h 3733800"/>
              <a:gd name="T8" fmla="*/ 3 60000 65536"/>
              <a:gd name="T9" fmla="*/ 2 60000 65536"/>
              <a:gd name="T10" fmla="*/ 1 60000 65536"/>
              <a:gd name="T11" fmla="*/ 0 60000 65536"/>
              <a:gd name="T12" fmla="*/ 0 w 8956675"/>
              <a:gd name="T13" fmla="*/ 0 h 3733800"/>
              <a:gd name="T14" fmla="*/ 8711557 w 8956675"/>
              <a:gd name="T15" fmla="*/ 3733800 h 3733800"/>
            </a:gdLst>
            <a:ahLst/>
            <a:cxnLst>
              <a:cxn ang="T8">
                <a:pos x="T0" y="T1"/>
              </a:cxn>
              <a:cxn ang="T9">
                <a:pos x="T2" y="T3"/>
              </a:cxn>
              <a:cxn ang="T10">
                <a:pos x="T4" y="T5"/>
              </a:cxn>
              <a:cxn ang="T11">
                <a:pos x="T6" y="T7"/>
              </a:cxn>
            </a:cxnLst>
            <a:rect l="T12" t="T13" r="T14" b="T15"/>
            <a:pathLst>
              <a:path w="8956675" h="3733800">
                <a:moveTo>
                  <a:pt x="0" y="0"/>
                </a:moveTo>
                <a:lnTo>
                  <a:pt x="8119781" y="0"/>
                </a:lnTo>
                <a:lnTo>
                  <a:pt x="8119780" y="0"/>
                </a:lnTo>
                <a:cubicBezTo>
                  <a:pt x="8581984" y="0"/>
                  <a:pt x="8956675" y="374690"/>
                  <a:pt x="8956675" y="836894"/>
                </a:cubicBezTo>
                <a:lnTo>
                  <a:pt x="8956675" y="3733800"/>
                </a:lnTo>
                <a:lnTo>
                  <a:pt x="0" y="3733800"/>
                </a:lnTo>
                <a:close/>
              </a:path>
            </a:pathLst>
          </a:custGeom>
          <a:solidFill>
            <a:srgbClr val="FFFFFF"/>
          </a:solidFill>
          <a:ln>
            <a:noFill/>
          </a:ln>
          <a:effectLst>
            <a:outerShdw blurRad="152400" dist="38100" dir="8100000" algn="tr" rotWithShape="0">
              <a:prstClr val="black">
                <a:alpha val="40000"/>
              </a:prstClr>
            </a:outerShdw>
          </a:effectLst>
          <a:extLst/>
        </p:spPr>
        <p:txBody>
          <a:bodyPr/>
          <a:lstStyle/>
          <a:p>
            <a:pPr algn="ctr" eaLnBrk="0" fontAlgn="base" hangingPunct="0">
              <a:spcBef>
                <a:spcPct val="0"/>
              </a:spcBef>
              <a:spcAft>
                <a:spcPct val="0"/>
              </a:spcAft>
              <a:defRPr/>
            </a:pPr>
            <a:r>
              <a:rPr kumimoji="0" lang="it-IT" sz="2400">
                <a:solidFill>
                  <a:srgbClr val="000000"/>
                </a:solidFill>
                <a:latin typeface="Arial" charset="0"/>
              </a:rPr>
              <a:t>          </a:t>
            </a:r>
          </a:p>
        </p:txBody>
      </p:sp>
      <p:pic>
        <p:nvPicPr>
          <p:cNvPr id="9" name="Immagine 7" descr="PALO 3D SPHEREok.png"/>
          <p:cNvPicPr>
            <a:picLocks noChangeAspect="1"/>
          </p:cNvPicPr>
          <p:nvPr userDrawn="1"/>
        </p:nvPicPr>
        <p:blipFill>
          <a:blip r:embed="rId2" cstate="print"/>
          <a:stretch>
            <a:fillRect/>
          </a:stretch>
        </p:blipFill>
        <p:spPr>
          <a:xfrm>
            <a:off x="105225" y="9025469"/>
            <a:ext cx="351977" cy="677882"/>
          </a:xfrm>
          <a:prstGeom prst="rect">
            <a:avLst/>
          </a:prstGeom>
        </p:spPr>
      </p:pic>
      <p:sp>
        <p:nvSpPr>
          <p:cNvPr id="2" name="タイトル 1"/>
          <p:cNvSpPr>
            <a:spLocks noGrp="1"/>
          </p:cNvSpPr>
          <p:nvPr>
            <p:ph type="ctrTitle"/>
          </p:nvPr>
        </p:nvSpPr>
        <p:spPr>
          <a:xfrm>
            <a:off x="514350" y="3077284"/>
            <a:ext cx="5829300" cy="2123369"/>
          </a:xfrm>
        </p:spPr>
        <p:txBody>
          <a:bodyPr/>
          <a:lstStyle>
            <a:lvl1pPr>
              <a:defRPr>
                <a:solidFill>
                  <a:schemeClr val="accent1">
                    <a:lumMod val="75000"/>
                  </a:schemeClr>
                </a:solidFill>
              </a:defRPr>
            </a:lvl1pPr>
          </a:lstStyle>
          <a:p>
            <a:r>
              <a:rPr kumimoji="1" lang="ja-JP" altLang="en-US" dirty="0" smtClean="0"/>
              <a:t>マスター タイトルの書式設定</a:t>
            </a:r>
            <a:endParaRPr kumimoji="1" lang="ja-JP" altLang="en-US" dirty="0"/>
          </a:p>
        </p:txBody>
      </p:sp>
      <p:sp>
        <p:nvSpPr>
          <p:cNvPr id="3" name="サブタイトル 2"/>
          <p:cNvSpPr>
            <a:spLocks noGrp="1"/>
          </p:cNvSpPr>
          <p:nvPr>
            <p:ph type="subTitle" idx="1"/>
          </p:nvPr>
        </p:nvSpPr>
        <p:spPr>
          <a:xfrm>
            <a:off x="1028700" y="6409162"/>
            <a:ext cx="4800600" cy="1735772"/>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114EE19-43D2-43DC-A164-24CB5720C2DD}" type="datetimeFigureOut">
              <a:rPr lang="ja-JP" altLang="en-US" smtClean="0">
                <a:solidFill>
                  <a:prstClr val="black">
                    <a:tint val="75000"/>
                  </a:prstClr>
                </a:solidFill>
              </a:rPr>
              <a:pPr/>
              <a:t>2021/4/22</a:t>
            </a:fld>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A91C1B6-32B7-4690-A642-C5989380E89E}" type="slidenum">
              <a:rPr lang="ja-JP" altLang="en-US" smtClean="0">
                <a:solidFill>
                  <a:prstClr val="black">
                    <a:tint val="75000"/>
                  </a:prstClr>
                </a:solidFill>
              </a:rPr>
              <a:pPr/>
              <a:t>‹#›</a:t>
            </a:fld>
            <a:endParaRPr lang="ja-JP" altLang="en-US">
              <a:solidFill>
                <a:prstClr val="black">
                  <a:tint val="75000"/>
                </a:prstClr>
              </a:solidFill>
            </a:endParaRPr>
          </a:p>
        </p:txBody>
      </p:sp>
      <p:pic>
        <p:nvPicPr>
          <p:cNvPr id="10" name="Picture 2" descr="マスターA"/>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l="159" t="92211" r="74400" b="-818"/>
          <a:stretch/>
        </p:blipFill>
        <p:spPr bwMode="auto">
          <a:xfrm>
            <a:off x="172125" y="-39553"/>
            <a:ext cx="1744708" cy="852588"/>
          </a:xfrm>
          <a:prstGeom prst="rect">
            <a:avLst/>
          </a:prstGeom>
          <a:noFill/>
          <a:extLst>
            <a:ext uri="{909E8E84-426E-40DD-AFC4-6F175D3DCCD1}">
              <a14:hiddenFill xmlns:a14="http://schemas.microsoft.com/office/drawing/2010/main">
                <a:solidFill>
                  <a:srgbClr val="FFFFFF"/>
                </a:solidFill>
              </a14:hiddenFill>
            </a:ext>
          </a:extLst>
        </p:spPr>
      </p:pic>
      <p:sp>
        <p:nvSpPr>
          <p:cNvPr id="13" name="テキスト ボックス 12"/>
          <p:cNvSpPr txBox="1"/>
          <p:nvPr userDrawn="1"/>
        </p:nvSpPr>
        <p:spPr>
          <a:xfrm>
            <a:off x="1970838" y="9321487"/>
            <a:ext cx="2862318" cy="646331"/>
          </a:xfrm>
          <a:prstGeom prst="rect">
            <a:avLst/>
          </a:prstGeom>
          <a:noFill/>
        </p:spPr>
        <p:txBody>
          <a:bodyPr wrap="square" rtlCol="0">
            <a:spAutoFit/>
          </a:bodyPr>
          <a:lstStyle/>
          <a:p>
            <a:pPr algn="ctr">
              <a:defRPr/>
            </a:pPr>
            <a:r>
              <a:rPr lang="en-US" altLang="ja-JP" dirty="0">
                <a:solidFill>
                  <a:prstClr val="white"/>
                </a:solidFill>
              </a:rPr>
              <a:t>TAIHO PHARMACEUTICAL CO., LTD.</a:t>
            </a:r>
            <a:endParaRPr lang="ja-JP" altLang="en-US" dirty="0">
              <a:solidFill>
                <a:prstClr val="white"/>
              </a:solidFill>
            </a:endParaRPr>
          </a:p>
        </p:txBody>
      </p:sp>
    </p:spTree>
    <p:extLst>
      <p:ext uri="{BB962C8B-B14F-4D97-AF65-F5344CB8AC3E}">
        <p14:creationId xmlns:p14="http://schemas.microsoft.com/office/powerpoint/2010/main" val="3561560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9" name="Rettangolo 36"/>
          <p:cNvSpPr>
            <a:spLocks noChangeArrowheads="1"/>
          </p:cNvSpPr>
          <p:nvPr userDrawn="1"/>
        </p:nvSpPr>
        <p:spPr bwMode="auto">
          <a:xfrm>
            <a:off x="-1" y="0"/>
            <a:ext cx="6858001" cy="9906000"/>
          </a:xfrm>
          <a:prstGeom prst="rect">
            <a:avLst/>
          </a:prstGeom>
          <a:solidFill>
            <a:srgbClr val="FF6600"/>
          </a:solidFill>
          <a:ln>
            <a:noFill/>
          </a:ln>
          <a:extLst/>
        </p:spPr>
        <p:txBody>
          <a:bodyPr/>
          <a:lstStyle/>
          <a:p>
            <a:pPr algn="ctr" eaLnBrk="0" fontAlgn="base" hangingPunct="0">
              <a:spcBef>
                <a:spcPct val="0"/>
              </a:spcBef>
              <a:spcAft>
                <a:spcPct val="0"/>
              </a:spcAft>
              <a:defRPr/>
            </a:pPr>
            <a:endParaRPr kumimoji="0" lang="it-IT" sz="2400">
              <a:solidFill>
                <a:srgbClr val="2F2F2F"/>
              </a:solidFill>
              <a:latin typeface="Arial" charset="0"/>
            </a:endParaRPr>
          </a:p>
        </p:txBody>
      </p:sp>
      <p:sp>
        <p:nvSpPr>
          <p:cNvPr id="10" name="Arrotonda singolo angolo rettangolo 247"/>
          <p:cNvSpPr>
            <a:spLocks noChangeArrowheads="1"/>
          </p:cNvSpPr>
          <p:nvPr userDrawn="1"/>
        </p:nvSpPr>
        <p:spPr bwMode="auto">
          <a:xfrm rot="10800000">
            <a:off x="140494" y="0"/>
            <a:ext cx="6717507" cy="9575800"/>
          </a:xfrm>
          <a:custGeom>
            <a:avLst/>
            <a:gdLst>
              <a:gd name="T0" fmla="*/ 4478338 w 8956675"/>
              <a:gd name="T1" fmla="*/ 0 h 6629400"/>
              <a:gd name="T2" fmla="*/ 0 w 8956675"/>
              <a:gd name="T3" fmla="*/ 3314700 h 6629400"/>
              <a:gd name="T4" fmla="*/ 4478338 w 8956675"/>
              <a:gd name="T5" fmla="*/ 6629400 h 6629400"/>
              <a:gd name="T6" fmla="*/ 8956675 w 8956675"/>
              <a:gd name="T7" fmla="*/ 3314700 h 6629400"/>
              <a:gd name="T8" fmla="*/ 3 60000 65536"/>
              <a:gd name="T9" fmla="*/ 2 60000 65536"/>
              <a:gd name="T10" fmla="*/ 1 60000 65536"/>
              <a:gd name="T11" fmla="*/ 0 60000 65536"/>
              <a:gd name="T12" fmla="*/ 0 w 8956675"/>
              <a:gd name="T13" fmla="*/ 0 h 6629400"/>
              <a:gd name="T14" fmla="*/ 8521466 w 8956675"/>
              <a:gd name="T15" fmla="*/ 6629400 h 6629400"/>
            </a:gdLst>
            <a:ahLst/>
            <a:cxnLst>
              <a:cxn ang="T8">
                <a:pos x="T0" y="T1"/>
              </a:cxn>
              <a:cxn ang="T9">
                <a:pos x="T2" y="T3"/>
              </a:cxn>
              <a:cxn ang="T10">
                <a:pos x="T4" y="T5"/>
              </a:cxn>
              <a:cxn ang="T11">
                <a:pos x="T6" y="T7"/>
              </a:cxn>
            </a:cxnLst>
            <a:rect l="T12" t="T13" r="T14" b="T15"/>
            <a:pathLst>
              <a:path w="8956675" h="6629400">
                <a:moveTo>
                  <a:pt x="0" y="0"/>
                </a:moveTo>
                <a:lnTo>
                  <a:pt x="7470761" y="0"/>
                </a:lnTo>
                <a:lnTo>
                  <a:pt x="7470760" y="0"/>
                </a:lnTo>
                <a:cubicBezTo>
                  <a:pt x="8291408" y="0"/>
                  <a:pt x="8956675" y="665266"/>
                  <a:pt x="8956675" y="1485914"/>
                </a:cubicBezTo>
                <a:lnTo>
                  <a:pt x="8956675" y="6629400"/>
                </a:lnTo>
                <a:lnTo>
                  <a:pt x="0" y="6629400"/>
                </a:lnTo>
                <a:close/>
              </a:path>
            </a:pathLst>
          </a:custGeom>
          <a:solidFill>
            <a:srgbClr val="FFFFFF"/>
          </a:solidFill>
          <a:ln>
            <a:noFill/>
          </a:ln>
          <a:effectLst>
            <a:outerShdw blurRad="152400" dist="38100" dir="8100000" algn="tr" rotWithShape="0">
              <a:prstClr val="black">
                <a:alpha val="40000"/>
              </a:prstClr>
            </a:outerShdw>
          </a:effectLst>
          <a:extLst/>
        </p:spPr>
        <p:txBody>
          <a:bodyPr/>
          <a:lstStyle/>
          <a:p>
            <a:pPr algn="ctr" eaLnBrk="0" fontAlgn="base" hangingPunct="0">
              <a:spcBef>
                <a:spcPct val="0"/>
              </a:spcBef>
              <a:spcAft>
                <a:spcPct val="0"/>
              </a:spcAft>
              <a:defRPr/>
            </a:pPr>
            <a:r>
              <a:rPr kumimoji="0" lang="it-IT" sz="1800">
                <a:solidFill>
                  <a:srgbClr val="000000"/>
                </a:solidFill>
                <a:latin typeface="Arial" charset="0"/>
              </a:rPr>
              <a:t>          </a:t>
            </a:r>
          </a:p>
        </p:txBody>
      </p:sp>
      <p:pic>
        <p:nvPicPr>
          <p:cNvPr id="12" name="Picture 2" descr="マスターA"/>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159" t="92211" r="74400" b="-818"/>
          <a:stretch/>
        </p:blipFill>
        <p:spPr bwMode="auto">
          <a:xfrm>
            <a:off x="152682" y="43964"/>
            <a:ext cx="1744708" cy="852588"/>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342900" y="233528"/>
            <a:ext cx="6172200" cy="1651000"/>
          </a:xfrm>
        </p:spPr>
        <p:txBody>
          <a:bodyPr>
            <a:normAutofit/>
          </a:bodyPr>
          <a:lstStyle>
            <a:lvl1pPr>
              <a:defRPr sz="3200" b="1">
                <a:solidFill>
                  <a:schemeClr val="accent1">
                    <a:lumMod val="75000"/>
                  </a:schemeClr>
                </a:solidFill>
                <a:effectLst/>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ltLang="en-US" dirty="0" smtClean="0"/>
              <a:t>マスター タイトルの書式設定</a:t>
            </a:r>
            <a:endParaRPr kumimoji="1" lang="ja-JP" altLang="en-US" dirty="0"/>
          </a:p>
        </p:txBody>
      </p:sp>
    </p:spTree>
    <p:extLst>
      <p:ext uri="{BB962C8B-B14F-4D97-AF65-F5344CB8AC3E}">
        <p14:creationId xmlns:p14="http://schemas.microsoft.com/office/powerpoint/2010/main" val="138979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6"/>
            <a:ext cx="1600200" cy="527401"/>
          </a:xfrm>
          <a:prstGeom prst="rect">
            <a:avLst/>
          </a:prstGeom>
        </p:spPr>
        <p:txBody>
          <a:bodyPr vert="horz" lIns="91440" tIns="45720" rIns="91440" bIns="45720" rtlCol="0" anchor="ctr"/>
          <a:lstStyle>
            <a:lvl1pPr algn="l">
              <a:defRPr sz="1200">
                <a:solidFill>
                  <a:schemeClr val="tx1">
                    <a:tint val="75000"/>
                  </a:schemeClr>
                </a:solidFill>
              </a:defRPr>
            </a:lvl1pPr>
          </a:lstStyle>
          <a:p>
            <a:fld id="{4114EE19-43D2-43DC-A164-24CB5720C2DD}" type="datetimeFigureOut">
              <a:rPr lang="ja-JP" altLang="en-US" smtClean="0">
                <a:solidFill>
                  <a:prstClr val="black">
                    <a:tint val="75000"/>
                  </a:prstClr>
                </a:solidFill>
              </a:rPr>
              <a:pPr/>
              <a:t>2021/4/22</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2343150" y="9181396"/>
            <a:ext cx="2171700" cy="52740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4914900" y="9181396"/>
            <a:ext cx="1600200" cy="527401"/>
          </a:xfrm>
          <a:prstGeom prst="rect">
            <a:avLst/>
          </a:prstGeom>
        </p:spPr>
        <p:txBody>
          <a:bodyPr vert="horz" lIns="91440" tIns="45720" rIns="91440" bIns="45720" rtlCol="0" anchor="ctr"/>
          <a:lstStyle>
            <a:lvl1pPr algn="r">
              <a:defRPr sz="1200">
                <a:solidFill>
                  <a:schemeClr val="tx1">
                    <a:tint val="75000"/>
                  </a:schemeClr>
                </a:solidFill>
              </a:defRPr>
            </a:lvl1pPr>
          </a:lstStyle>
          <a:p>
            <a:fld id="{8A91C1B6-32B7-4690-A642-C5989380E89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76718566"/>
      </p:ext>
    </p:extLst>
  </p:cSld>
  <p:clrMap bg1="lt1" tx1="dk1" bg2="lt2" tx2="dk2" accent1="accent1" accent2="accent2" accent3="accent3" accent4="accent4" accent5="accent5" accent6="accent6" hlink="hlink" folHlink="folHlink"/>
  <p:sldLayoutIdLst>
    <p:sldLayoutId id="2147483661" r:id="rId1"/>
    <p:sldLayoutId id="2147483662"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zoom.us/webinar/register/WN_MctcaZKNS9aZO67AUcXGYA" TargetMode="External"/><Relationship Id="rId2" Type="http://schemas.openxmlformats.org/officeDocument/2006/relationships/hyperlink" Target="mailto:th-oknw-seminar-01@taiho.co.jp"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円/楕円 114"/>
          <p:cNvSpPr/>
          <p:nvPr/>
        </p:nvSpPr>
        <p:spPr>
          <a:xfrm>
            <a:off x="4618676" y="4597419"/>
            <a:ext cx="2139112" cy="3902941"/>
          </a:xfrm>
          <a:prstGeom prst="ellipse">
            <a:avLst/>
          </a:prstGeom>
          <a:solidFill>
            <a:srgbClr val="FFD4B7">
              <a:alpha val="49804"/>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239087" y="152708"/>
            <a:ext cx="1701046" cy="6260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5791164" y="2814378"/>
            <a:ext cx="797627" cy="1560176"/>
          </a:xfrm>
          <a:prstGeom prst="ellipse">
            <a:avLst/>
          </a:prstGeom>
          <a:solidFill>
            <a:srgbClr val="FF9933">
              <a:alpha val="5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AE5D"/>
              </a:solidFill>
            </a:endParaRPr>
          </a:p>
        </p:txBody>
      </p:sp>
      <p:sp>
        <p:nvSpPr>
          <p:cNvPr id="21" name="円/楕円 20"/>
          <p:cNvSpPr/>
          <p:nvPr/>
        </p:nvSpPr>
        <p:spPr>
          <a:xfrm>
            <a:off x="3424118" y="849383"/>
            <a:ext cx="797627" cy="1560176"/>
          </a:xfrm>
          <a:prstGeom prst="ellipse">
            <a:avLst/>
          </a:prstGeom>
          <a:solidFill>
            <a:srgbClr val="FFD3A7">
              <a:alpha val="5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9933"/>
              </a:solidFill>
            </a:endParaRPr>
          </a:p>
        </p:txBody>
      </p:sp>
      <p:sp>
        <p:nvSpPr>
          <p:cNvPr id="22" name="円/楕円 21"/>
          <p:cNvSpPr/>
          <p:nvPr/>
        </p:nvSpPr>
        <p:spPr>
          <a:xfrm>
            <a:off x="4460077" y="2744752"/>
            <a:ext cx="797627" cy="1560176"/>
          </a:xfrm>
          <a:prstGeom prst="ellipse">
            <a:avLst/>
          </a:prstGeom>
          <a:solidFill>
            <a:srgbClr val="F66400">
              <a:alpha val="5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1280496" y="191041"/>
            <a:ext cx="797627" cy="1303796"/>
          </a:xfrm>
          <a:prstGeom prst="ellipse">
            <a:avLst/>
          </a:prstGeom>
          <a:solidFill>
            <a:srgbClr val="0070C0">
              <a:alpha val="5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4429365" y="346715"/>
            <a:ext cx="797627" cy="1560176"/>
          </a:xfrm>
          <a:prstGeom prst="ellipse">
            <a:avLst/>
          </a:prstGeom>
          <a:solidFill>
            <a:srgbClr val="81C9FF">
              <a:alpha val="5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9933"/>
              </a:solidFill>
            </a:endParaRPr>
          </a:p>
        </p:txBody>
      </p:sp>
      <p:sp>
        <p:nvSpPr>
          <p:cNvPr id="25" name="円/楕円 24"/>
          <p:cNvSpPr/>
          <p:nvPr/>
        </p:nvSpPr>
        <p:spPr>
          <a:xfrm>
            <a:off x="5418186" y="290364"/>
            <a:ext cx="1407905" cy="1857811"/>
          </a:xfrm>
          <a:prstGeom prst="ellipse">
            <a:avLst/>
          </a:prstGeom>
          <a:solidFill>
            <a:schemeClr val="accent2">
              <a:lumMod val="20000"/>
              <a:lumOff val="80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9933"/>
              </a:solidFill>
            </a:endParaRPr>
          </a:p>
        </p:txBody>
      </p:sp>
      <p:sp>
        <p:nvSpPr>
          <p:cNvPr id="26" name="テキスト ボックス 25"/>
          <p:cNvSpPr txBox="1"/>
          <p:nvPr/>
        </p:nvSpPr>
        <p:spPr>
          <a:xfrm>
            <a:off x="238037" y="7095280"/>
            <a:ext cx="6860474" cy="415498"/>
          </a:xfrm>
          <a:prstGeom prst="rect">
            <a:avLst/>
          </a:prstGeom>
          <a:noFill/>
        </p:spPr>
        <p:txBody>
          <a:bodyPr wrap="square" rtlCol="0">
            <a:spAutoFit/>
          </a:bodyPr>
          <a:lstStyle/>
          <a:p>
            <a:pPr lvl="0"/>
            <a:r>
              <a:rPr lang="ja-JP" altLang="en-US" sz="2000" dirty="0" smtClean="0">
                <a:latin typeface="Meiryo UI" panose="020B0604030504040204" pitchFamily="50" charset="-128"/>
                <a:ea typeface="Meiryo UI" panose="020B0604030504040204" pitchFamily="50" charset="-128"/>
                <a:cs typeface="Microsoft Himalaya" panose="01010100010101010101" pitchFamily="2" charset="0"/>
              </a:rPr>
              <a:t>「 </a:t>
            </a:r>
            <a:r>
              <a:rPr lang="ja-JP" altLang="ja-JP" sz="2000" dirty="0" smtClean="0">
                <a:latin typeface="Meiryo UI" panose="020B0604030504040204" pitchFamily="50" charset="-128"/>
                <a:ea typeface="Meiryo UI" panose="020B0604030504040204" pitchFamily="50" charset="-128"/>
                <a:cs typeface="Microsoft Himalaya" panose="01010100010101010101" pitchFamily="2" charset="0"/>
              </a:rPr>
              <a:t>制吐</a:t>
            </a:r>
            <a:r>
              <a:rPr lang="ja-JP" altLang="ja-JP" sz="2000" dirty="0">
                <a:latin typeface="Meiryo UI" panose="020B0604030504040204" pitchFamily="50" charset="-128"/>
                <a:ea typeface="Meiryo UI" panose="020B0604030504040204" pitchFamily="50" charset="-128"/>
                <a:cs typeface="Microsoft Himalaya" panose="01010100010101010101" pitchFamily="2" charset="0"/>
              </a:rPr>
              <a:t>療法</a:t>
            </a:r>
            <a:r>
              <a:rPr lang="en-US" altLang="ja-JP" sz="2000" dirty="0">
                <a:latin typeface="Meiryo UI" panose="020B0604030504040204" pitchFamily="50" charset="-128"/>
                <a:ea typeface="Meiryo UI" panose="020B0604030504040204" pitchFamily="50" charset="-128"/>
                <a:cs typeface="Microsoft Himalaya" panose="01010100010101010101" pitchFamily="2" charset="0"/>
              </a:rPr>
              <a:t> Up To Date</a:t>
            </a:r>
            <a:r>
              <a:rPr lang="ja-JP" altLang="ja-JP" sz="2000" dirty="0">
                <a:latin typeface="Meiryo UI" panose="020B0604030504040204" pitchFamily="50" charset="-128"/>
                <a:ea typeface="Meiryo UI" panose="020B0604030504040204" pitchFamily="50" charset="-128"/>
                <a:cs typeface="Microsoft Himalaya" panose="01010100010101010101" pitchFamily="2" charset="0"/>
              </a:rPr>
              <a:t>　～世界のガイドラインを考える</a:t>
            </a:r>
            <a:r>
              <a:rPr lang="ja-JP" altLang="ja-JP" sz="2000" dirty="0" smtClean="0">
                <a:latin typeface="Meiryo UI" panose="020B0604030504040204" pitchFamily="50" charset="-128"/>
                <a:ea typeface="Meiryo UI" panose="020B0604030504040204" pitchFamily="50" charset="-128"/>
                <a:cs typeface="Microsoft Himalaya" panose="01010100010101010101" pitchFamily="2" charset="0"/>
              </a:rPr>
              <a:t>～</a:t>
            </a:r>
            <a:r>
              <a:rPr lang="en-US" altLang="ja-JP" sz="2000" dirty="0" smtClean="0">
                <a:latin typeface="Meiryo UI" panose="020B0604030504040204" pitchFamily="50" charset="-128"/>
                <a:ea typeface="Meiryo UI" panose="020B0604030504040204" pitchFamily="50" charset="-128"/>
                <a:cs typeface="Microsoft Himalaya" panose="01010100010101010101" pitchFamily="2" charset="0"/>
              </a:rPr>
              <a:t> </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8" name="テキスト ボックス 97"/>
          <p:cNvSpPr txBox="1"/>
          <p:nvPr/>
        </p:nvSpPr>
        <p:spPr>
          <a:xfrm>
            <a:off x="1120833" y="9626684"/>
            <a:ext cx="4698722" cy="276999"/>
          </a:xfrm>
          <a:prstGeom prst="rect">
            <a:avLst/>
          </a:prstGeom>
          <a:noFill/>
        </p:spPr>
        <p:txBody>
          <a:bodyPr wrap="none" rtlCol="0">
            <a:spAutoFit/>
          </a:bodyPr>
          <a:lstStyle/>
          <a:p>
            <a:pPr algn="r"/>
            <a:r>
              <a:rPr lang="ja-JP" altLang="en-US" sz="12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共催</a:t>
            </a:r>
            <a:r>
              <a:rPr lang="ja-JP" altLang="en-US"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：沖縄県</a:t>
            </a:r>
            <a:r>
              <a:rPr lang="ja-JP" altLang="en-US" sz="12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薬剤師会　沖縄県病院薬剤師会　大鵬薬品工業（株）</a:t>
            </a:r>
            <a:endParaRPr lang="en-US" altLang="ja-JP" sz="12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548680" y="959754"/>
            <a:ext cx="5832951" cy="836126"/>
          </a:xfrm>
          <a:prstGeom prst="rect">
            <a:avLst/>
          </a:prstGeom>
          <a:noFill/>
        </p:spPr>
        <p:txBody>
          <a:bodyPr wrap="square" rtlCol="0">
            <a:spAutoFit/>
          </a:bodyPr>
          <a:lstStyle/>
          <a:p>
            <a:pPr>
              <a:lnSpc>
                <a:spcPts val="2560"/>
              </a:lnSpc>
            </a:pPr>
            <a:r>
              <a:rPr kumimoji="1" lang="en-US" altLang="ja-JP" sz="17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700" dirty="0" smtClean="0">
                <a:latin typeface="Meiryo UI" panose="020B0604030504040204" pitchFamily="50" charset="-128"/>
                <a:ea typeface="Meiryo UI" panose="020B0604030504040204" pitchFamily="50" charset="-128"/>
                <a:cs typeface="Meiryo UI" panose="020B0604030504040204" pitchFamily="50" charset="-128"/>
              </a:rPr>
              <a:t>日時</a:t>
            </a:r>
            <a:r>
              <a:rPr kumimoji="1" lang="en-US" altLang="ja-JP" sz="17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7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2021</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５</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日</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木）</a:t>
            </a:r>
            <a:r>
              <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19:00</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r>
              <a:rPr lang="en-US" altLang="ja-JP" dirty="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20:40</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560"/>
              </a:lnSpc>
              <a:spcBef>
                <a:spcPts val="600"/>
              </a:spcBef>
            </a:pPr>
            <a:r>
              <a:rPr lang="en-US" altLang="ja-JP" sz="17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700" dirty="0" smtClean="0">
                <a:latin typeface="Meiryo UI" panose="020B0604030504040204" pitchFamily="50" charset="-128"/>
                <a:ea typeface="Meiryo UI" panose="020B0604030504040204" pitchFamily="50" charset="-128"/>
                <a:cs typeface="Meiryo UI" panose="020B0604030504040204" pitchFamily="50" charset="-128"/>
              </a:rPr>
              <a:t>方法</a:t>
            </a:r>
            <a:r>
              <a:rPr lang="en-US" altLang="ja-JP" sz="17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w</a:t>
            </a:r>
            <a:r>
              <a:rPr lang="en-US" altLang="ja-JP" sz="2400" dirty="0" smtClean="0">
                <a:latin typeface="Meiryo UI" panose="020B0604030504040204" pitchFamily="50" charset="-128"/>
                <a:ea typeface="Meiryo UI" panose="020B0604030504040204" pitchFamily="50" charset="-128"/>
                <a:cs typeface="Meiryo UI" panose="020B0604030504040204" pitchFamily="50" charset="-128"/>
              </a:rPr>
              <a:t>eb</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配信（</a:t>
            </a:r>
            <a:r>
              <a:rPr lang="en-US" altLang="ja-JP" sz="2400" dirty="0" smtClean="0">
                <a:latin typeface="Meiryo UI" panose="020B0604030504040204" pitchFamily="50" charset="-128"/>
                <a:ea typeface="Meiryo UI" panose="020B0604030504040204" pitchFamily="50" charset="-128"/>
                <a:cs typeface="Meiryo UI" panose="020B0604030504040204" pitchFamily="50" charset="-128"/>
              </a:rPr>
              <a:t>Zoom)</a:t>
            </a:r>
          </a:p>
        </p:txBody>
      </p:sp>
      <p:sp>
        <p:nvSpPr>
          <p:cNvPr id="119" name="タイトル 1"/>
          <p:cNvSpPr>
            <a:spLocks noGrp="1"/>
          </p:cNvSpPr>
          <p:nvPr>
            <p:ph type="title"/>
          </p:nvPr>
        </p:nvSpPr>
        <p:spPr>
          <a:xfrm>
            <a:off x="239087" y="-18765"/>
            <a:ext cx="6668483" cy="701478"/>
          </a:xfrm>
        </p:spPr>
        <p:txBody>
          <a:bodyPr>
            <a:normAutofit/>
          </a:bodyPr>
          <a:lstStyle/>
          <a:p>
            <a:r>
              <a:rPr kumimoji="1" lang="ja-JP" altLang="en-US" sz="3600" dirty="0" smtClean="0">
                <a:solidFill>
                  <a:schemeClr val="tx1"/>
                </a:solidFill>
                <a:effectLst>
                  <a:outerShdw blurRad="38100" dist="38100" dir="2700000" algn="tl">
                    <a:srgbClr val="000000">
                      <a:alpha val="43137"/>
                    </a:srgbClr>
                  </a:outerShdw>
                </a:effectLst>
              </a:rPr>
              <a:t>薬剤師オンラインセミナー</a:t>
            </a:r>
            <a:endParaRPr kumimoji="1" lang="ja-JP" altLang="en-US" sz="1200" b="0" dirty="0">
              <a:solidFill>
                <a:schemeClr val="tx1"/>
              </a:solidFill>
              <a:effectLst>
                <a:outerShdw blurRad="38100" dist="38100" dir="2700000" algn="tl">
                  <a:srgbClr val="000000">
                    <a:alpha val="43137"/>
                  </a:srgbClr>
                </a:outerShdw>
              </a:effectLst>
            </a:endParaRPr>
          </a:p>
        </p:txBody>
      </p:sp>
      <p:sp>
        <p:nvSpPr>
          <p:cNvPr id="2" name="テキスト ボックス 1"/>
          <p:cNvSpPr txBox="1"/>
          <p:nvPr/>
        </p:nvSpPr>
        <p:spPr>
          <a:xfrm>
            <a:off x="688933" y="7535996"/>
            <a:ext cx="6190434" cy="369332"/>
          </a:xfrm>
          <a:prstGeom prst="rect">
            <a:avLst/>
          </a:prstGeom>
          <a:noFill/>
        </p:spPr>
        <p:txBody>
          <a:bodyPr wrap="square" rtlCol="0">
            <a:spAutoFit/>
          </a:bodyPr>
          <a:lstStyle/>
          <a:p>
            <a:pPr algn="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演者：松山赤十字病院　薬剤部　部長　</a:t>
            </a:r>
            <a:r>
              <a:rPr lang="ja-JP" altLang="en-US" b="1" kern="100" dirty="0" smtClean="0">
                <a:latin typeface="Meiryo UI" panose="020B0604030504040204" pitchFamily="50" charset="-128"/>
                <a:ea typeface="Meiryo UI" panose="020B0604030504040204" pitchFamily="50" charset="-128"/>
                <a:cs typeface="Meiryo UI" panose="020B0604030504040204" pitchFamily="50" charset="-128"/>
              </a:rPr>
              <a:t>村上 通康</a:t>
            </a:r>
            <a:r>
              <a:rPr lang="ja-JP" altLang="en-US" sz="1600" kern="100" dirty="0" smtClean="0">
                <a:latin typeface="Meiryo UI" panose="020B0604030504040204" pitchFamily="50" charset="-128"/>
                <a:ea typeface="Meiryo UI" panose="020B0604030504040204" pitchFamily="50" charset="-128"/>
                <a:cs typeface="Meiryo UI" panose="020B0604030504040204" pitchFamily="50" charset="-128"/>
              </a:rPr>
              <a:t>　先生</a:t>
            </a:r>
            <a:endPar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204531" y="2272080"/>
            <a:ext cx="6929914" cy="400110"/>
          </a:xfrm>
          <a:prstGeom prst="rect">
            <a:avLst/>
          </a:prstGeom>
        </p:spPr>
        <p:txBody>
          <a:bodyPr wrap="square">
            <a:spAutoFit/>
          </a:bodyPr>
          <a:lstStyle/>
          <a:p>
            <a:pPr lvl="0"/>
            <a:r>
              <a:rPr lang="en-US" altLang="ja-JP" sz="2000" b="1" dirty="0" err="1" smtClean="0">
                <a:effectLst>
                  <a:outerShdw blurRad="50800" dist="762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SessionⅠ</a:t>
            </a:r>
            <a:r>
              <a:rPr lang="ja-JP" altLang="en-US" sz="2000" b="1" dirty="0" smtClean="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smtClean="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19:00 </a:t>
            </a:r>
            <a:r>
              <a:rPr lang="ja-JP" altLang="en-US" sz="2000" b="1" dirty="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000" b="1" dirty="0" smtClean="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19:50</a:t>
            </a:r>
            <a:r>
              <a:rPr lang="ja-JP" altLang="en-US" sz="2000" b="1" dirty="0" smtClean="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dirty="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p:cNvSpPr/>
          <p:nvPr/>
        </p:nvSpPr>
        <p:spPr>
          <a:xfrm>
            <a:off x="190929" y="6309707"/>
            <a:ext cx="6313101" cy="400110"/>
          </a:xfrm>
          <a:prstGeom prst="rect">
            <a:avLst/>
          </a:prstGeom>
        </p:spPr>
        <p:txBody>
          <a:bodyPr wrap="square">
            <a:spAutoFit/>
          </a:bodyPr>
          <a:lstStyle/>
          <a:p>
            <a:pPr lvl="0"/>
            <a:r>
              <a:rPr lang="en-US" altLang="ja-JP" sz="2000" b="1" dirty="0" err="1" smtClean="0">
                <a:effectLst>
                  <a:outerShdw blurRad="50800" dist="762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SessionⅡ</a:t>
            </a:r>
            <a:r>
              <a:rPr lang="en-US" altLang="ja-JP" sz="2000" b="1" dirty="0" smtClean="0">
                <a:effectLst>
                  <a:outerShdw blurRad="50800" dist="762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smtClean="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19:50 </a:t>
            </a:r>
            <a:r>
              <a:rPr lang="ja-JP" altLang="en-US" sz="2000" b="1" dirty="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000" b="1" dirty="0" smtClean="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20:40</a:t>
            </a:r>
            <a:r>
              <a:rPr lang="ja-JP" altLang="en-US" sz="2000" b="1" dirty="0" smtClean="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dirty="0">
              <a:effectLst>
                <a:outerShdw blurRad="88900" dist="88900" dir="2700000" algn="tl">
                  <a:srgbClr val="000000">
                    <a:alpha val="40000"/>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p:cNvSpPr/>
          <p:nvPr/>
        </p:nvSpPr>
        <p:spPr>
          <a:xfrm>
            <a:off x="190930" y="6698577"/>
            <a:ext cx="6711518" cy="369332"/>
          </a:xfrm>
          <a:prstGeom prst="rect">
            <a:avLst/>
          </a:prstGeom>
        </p:spPr>
        <p:txBody>
          <a:bodyPr wrap="square">
            <a:spAutoFit/>
          </a:bodyPr>
          <a:lstStyle/>
          <a:p>
            <a:pPr algn="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座長</a:t>
            </a:r>
            <a:r>
              <a:rPr lang="ja-JP" altLang="ja-JP" sz="1600" dirty="0" smtClean="0">
                <a:latin typeface="Meiryo UI" panose="020B0604030504040204" pitchFamily="50" charset="-128"/>
                <a:ea typeface="Meiryo UI" panose="020B0604030504040204" pitchFamily="50" charset="-128"/>
                <a:cs typeface="Meiryo UI" panose="020B0604030504040204" pitchFamily="50" charset="-128"/>
              </a:rPr>
              <a:t>：琉球大学</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病院</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薬剤部　</a:t>
            </a:r>
            <a:r>
              <a:rPr lang="ja-JP" altLang="ja-JP" sz="1600" dirty="0">
                <a:latin typeface="Meiryo UI" panose="020B0604030504040204" pitchFamily="50" charset="-128"/>
                <a:ea typeface="Meiryo UI" panose="020B0604030504040204" pitchFamily="50" charset="-128"/>
              </a:rPr>
              <a:t>薬剤</a:t>
            </a:r>
            <a:r>
              <a:rPr lang="ja-JP" altLang="ja-JP" sz="1600" dirty="0" smtClean="0">
                <a:latin typeface="Meiryo UI" panose="020B0604030504040204" pitchFamily="50" charset="-128"/>
                <a:ea typeface="Meiryo UI" panose="020B0604030504040204" pitchFamily="50" charset="-128"/>
              </a:rPr>
              <a:t>主任</a:t>
            </a:r>
            <a:r>
              <a:rPr lang="en-US" altLang="ja-JP" sz="1600" dirty="0" smtClean="0">
                <a:latin typeface="Meiryo UI" panose="020B0604030504040204" pitchFamily="50" charset="-128"/>
                <a:ea typeface="Meiryo UI" panose="020B0604030504040204" pitchFamily="50" charset="-128"/>
              </a:rPr>
              <a:t>/</a:t>
            </a:r>
            <a:r>
              <a:rPr lang="ja-JP" altLang="ja-JP" sz="1600" dirty="0" smtClean="0">
                <a:latin typeface="Meiryo UI" panose="020B0604030504040204" pitchFamily="50" charset="-128"/>
                <a:ea typeface="Meiryo UI" panose="020B0604030504040204" pitchFamily="50" charset="-128"/>
              </a:rPr>
              <a:t>薬剤</a:t>
            </a:r>
            <a:r>
              <a:rPr lang="ja-JP" altLang="ja-JP" sz="1600" dirty="0">
                <a:latin typeface="Meiryo UI" panose="020B0604030504040204" pitchFamily="50" charset="-128"/>
                <a:ea typeface="Meiryo UI" panose="020B0604030504040204" pitchFamily="50" charset="-128"/>
              </a:rPr>
              <a:t>部長</a:t>
            </a:r>
            <a:r>
              <a:rPr lang="ja-JP" altLang="ja-JP" sz="1600" dirty="0" smtClean="0">
                <a:latin typeface="Meiryo UI" panose="020B0604030504040204" pitchFamily="50" charset="-128"/>
                <a:ea typeface="Meiryo UI" panose="020B0604030504040204" pitchFamily="50" charset="-128"/>
              </a:rPr>
              <a:t>補佐</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石井</a:t>
            </a:r>
            <a:r>
              <a:rPr lang="ja-JP" altLang="ja-JP"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岳夫</a:t>
            </a:r>
            <a:r>
              <a:rPr lang="ja-JP" altLang="ja-JP" sz="1600" dirty="0">
                <a:latin typeface="Meiryo UI" panose="020B0604030504040204" pitchFamily="50" charset="-128"/>
                <a:ea typeface="Meiryo UI" panose="020B0604030504040204" pitchFamily="50" charset="-128"/>
                <a:cs typeface="Meiryo UI" panose="020B0604030504040204" pitchFamily="50" charset="-128"/>
              </a:rPr>
              <a:t>　先生</a:t>
            </a:r>
          </a:p>
        </p:txBody>
      </p:sp>
      <p:sp>
        <p:nvSpPr>
          <p:cNvPr id="28" name="テキスト ボックス 27"/>
          <p:cNvSpPr txBox="1"/>
          <p:nvPr/>
        </p:nvSpPr>
        <p:spPr>
          <a:xfrm>
            <a:off x="875785" y="4874433"/>
            <a:ext cx="184731" cy="369332"/>
          </a:xfrm>
          <a:prstGeom prst="rect">
            <a:avLst/>
          </a:prstGeom>
          <a:noFill/>
        </p:spPr>
        <p:txBody>
          <a:bodyPr wrap="none" rtlCol="0">
            <a:spAutoFit/>
          </a:bodyPr>
          <a:lstStyle/>
          <a:p>
            <a:endParaRPr kumimoji="1"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220524" y="3767628"/>
            <a:ext cx="6637476" cy="369332"/>
          </a:xfrm>
          <a:prstGeom prst="rect">
            <a:avLst/>
          </a:prstGeom>
        </p:spPr>
        <p:txBody>
          <a:bodyPr wrap="square">
            <a:spAutoFit/>
          </a:bodyPr>
          <a:lstStyle/>
          <a:p>
            <a:pPr algn="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演者</a:t>
            </a:r>
            <a:r>
              <a:rPr lang="ja-JP"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福岡東医療センター　治験管理室　治験主任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築田　晃直</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先生</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253264" y="5807804"/>
            <a:ext cx="6637476" cy="369332"/>
          </a:xfrm>
          <a:prstGeom prst="rect">
            <a:avLst/>
          </a:prstGeom>
        </p:spPr>
        <p:txBody>
          <a:bodyPr wrap="square">
            <a:spAutoFit/>
          </a:bodyPr>
          <a:lstStyle/>
          <a:p>
            <a:pPr algn="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演者</a:t>
            </a:r>
            <a:r>
              <a:rPr lang="ja-JP"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友愛医療センター　薬剤科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中島　里奈</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先生</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 name="グループ化 6"/>
          <p:cNvGrpSpPr/>
          <p:nvPr/>
        </p:nvGrpSpPr>
        <p:grpSpPr>
          <a:xfrm>
            <a:off x="258247" y="2710200"/>
            <a:ext cx="3717964" cy="717419"/>
            <a:chOff x="-2291377" y="2552052"/>
            <a:chExt cx="3717964" cy="717419"/>
          </a:xfrm>
        </p:grpSpPr>
        <p:sp>
          <p:nvSpPr>
            <p:cNvPr id="5" name="円/楕円 4"/>
            <p:cNvSpPr/>
            <p:nvPr/>
          </p:nvSpPr>
          <p:spPr>
            <a:xfrm>
              <a:off x="-2236553" y="2945574"/>
              <a:ext cx="1253315" cy="323897"/>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accent6">
                    <a:lumMod val="40000"/>
                    <a:lumOff val="60000"/>
                  </a:schemeClr>
                </a:solidFill>
              </a:endParaRPr>
            </a:p>
          </p:txBody>
        </p:sp>
        <p:sp>
          <p:nvSpPr>
            <p:cNvPr id="38" name="テキスト ボックス 37"/>
            <p:cNvSpPr txBox="1"/>
            <p:nvPr/>
          </p:nvSpPr>
          <p:spPr>
            <a:xfrm>
              <a:off x="-2291377" y="2552052"/>
              <a:ext cx="3717964"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err="1" smtClean="0">
                  <a:latin typeface="Meiryo UI" panose="020B0604030504040204" pitchFamily="50" charset="-128"/>
                  <a:ea typeface="Meiryo UI" panose="020B0604030504040204" pitchFamily="50" charset="-128"/>
                  <a:cs typeface="Meiryo UI" panose="020B0604030504040204" pitchFamily="50" charset="-128"/>
                </a:rPr>
                <a:t>PartⅠ</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19:00</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19:25)</a:t>
              </a:r>
              <a:endParaRPr kumimoji="1"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1" name="円/楕円 40"/>
          <p:cNvSpPr/>
          <p:nvPr/>
        </p:nvSpPr>
        <p:spPr>
          <a:xfrm>
            <a:off x="341492" y="4534925"/>
            <a:ext cx="1253315" cy="323897"/>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accent6">
                  <a:lumMod val="40000"/>
                  <a:lumOff val="60000"/>
                </a:schemeClr>
              </a:solidFill>
            </a:endParaRPr>
          </a:p>
        </p:txBody>
      </p:sp>
      <p:sp>
        <p:nvSpPr>
          <p:cNvPr id="32" name="テキスト ボックス 31"/>
          <p:cNvSpPr txBox="1"/>
          <p:nvPr/>
        </p:nvSpPr>
        <p:spPr>
          <a:xfrm>
            <a:off x="216902" y="3374661"/>
            <a:ext cx="6686320" cy="415498"/>
          </a:xfrm>
          <a:prstGeom prst="rect">
            <a:avLst/>
          </a:prstGeom>
          <a:noFill/>
        </p:spPr>
        <p:txBody>
          <a:bodyPr wrap="square" rtlCol="0">
            <a:spAutoFit/>
          </a:bodyPr>
          <a:lstStyle/>
          <a:p>
            <a:pPr lvl="0"/>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　「 沖縄病院の病薬連携における治療情報の共有について 」</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978294" y="1796081"/>
            <a:ext cx="5211683" cy="338554"/>
          </a:xfrm>
          <a:prstGeom prst="rect">
            <a:avLst/>
          </a:prstGeom>
          <a:noFill/>
          <a:ln w="38100">
            <a:solidFill>
              <a:srgbClr val="FF6600"/>
            </a:solidFill>
          </a:ln>
        </p:spPr>
        <p:txBody>
          <a:bodyPr wrap="none" rtlCol="0">
            <a:spAutoFit/>
          </a:bodyPr>
          <a:lstStyle/>
          <a:p>
            <a:r>
              <a:rPr kumimoji="1" lang="ja-JP" altLang="en-US" sz="1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＊事前の参加登録が必要です。詳細は裏面をご覧下さい＊</a:t>
            </a:r>
          </a:p>
        </p:txBody>
      </p:sp>
      <p:sp>
        <p:nvSpPr>
          <p:cNvPr id="39" name="正方形/長方形 38"/>
          <p:cNvSpPr/>
          <p:nvPr/>
        </p:nvSpPr>
        <p:spPr>
          <a:xfrm>
            <a:off x="251582" y="2975930"/>
            <a:ext cx="6637476" cy="369332"/>
          </a:xfrm>
          <a:prstGeom prst="rect">
            <a:avLst/>
          </a:prstGeom>
        </p:spPr>
        <p:txBody>
          <a:bodyPr wrap="square">
            <a:spAutoFit/>
          </a:bodyPr>
          <a:lstStyle/>
          <a:p>
            <a:pPr algn="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座長：那覇市立病院　薬剤部　主任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永井　賢作</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先生</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テキスト ボックス 42"/>
          <p:cNvSpPr txBox="1"/>
          <p:nvPr/>
        </p:nvSpPr>
        <p:spPr>
          <a:xfrm>
            <a:off x="264322" y="4342473"/>
            <a:ext cx="3717964"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err="1" smtClean="0">
                <a:latin typeface="Meiryo UI" panose="020B0604030504040204" pitchFamily="50" charset="-128"/>
                <a:ea typeface="Meiryo UI" panose="020B0604030504040204" pitchFamily="50" charset="-128"/>
                <a:cs typeface="Meiryo UI" panose="020B0604030504040204" pitchFamily="50" charset="-128"/>
              </a:rPr>
              <a:t>PartⅡ</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19:25</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19:50)</a:t>
            </a:r>
            <a:endParaRPr kumimoji="1"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8397552" y="1398585"/>
            <a:ext cx="184731" cy="369332"/>
          </a:xfrm>
          <a:prstGeom prst="rect">
            <a:avLst/>
          </a:prstGeom>
          <a:noFill/>
        </p:spPr>
        <p:txBody>
          <a:bodyPr wrap="none" rtlCol="0">
            <a:spAutoFit/>
          </a:bodyPr>
          <a:lstStyle/>
          <a:p>
            <a:endParaRPr kumimoji="1"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テキスト ボックス 39"/>
          <p:cNvSpPr txBox="1"/>
          <p:nvPr/>
        </p:nvSpPr>
        <p:spPr>
          <a:xfrm>
            <a:off x="417679" y="5054595"/>
            <a:ext cx="6645835" cy="746358"/>
          </a:xfrm>
          <a:prstGeom prst="rect">
            <a:avLst/>
          </a:prstGeom>
          <a:noFill/>
        </p:spPr>
        <p:txBody>
          <a:bodyPr wrap="square" rtlCol="0">
            <a:spAutoFit/>
          </a:bodyPr>
          <a:lstStyle/>
          <a:p>
            <a:pPr lvl="0"/>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 多職種で創る病・薬・薬連携の取り組み</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lvl="0">
              <a:spcBef>
                <a:spcPts val="300"/>
              </a:spcBef>
            </a:pP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　　 ～ 処方箋問合せ簡素化プロトコルを中心に ～ 」</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836712" y="9020145"/>
            <a:ext cx="6100657" cy="469359"/>
          </a:xfrm>
          <a:prstGeom prst="rect">
            <a:avLst/>
          </a:prstGeom>
          <a:noFill/>
        </p:spPr>
        <p:txBody>
          <a:bodyPr wrap="square" rtlCol="0">
            <a:spAutoFit/>
          </a:bodyPr>
          <a:lstStyle/>
          <a:p>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＊日本</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薬剤師研修センター</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単位　日病薬病院薬学認定</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単位取得には</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90</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分の受講が必須です。</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＊単位取得に関する留意点は講演会開始前にスライドにて表示しますので早めに入室の上ご確認下さい。</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テキスト ボックス 35"/>
          <p:cNvSpPr txBox="1"/>
          <p:nvPr/>
        </p:nvSpPr>
        <p:spPr>
          <a:xfrm>
            <a:off x="312663" y="583958"/>
            <a:ext cx="6224404"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日本薬剤師研修センター</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単位　日病薬病院薬学認定</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単位</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238037" y="4661838"/>
            <a:ext cx="6637476" cy="369332"/>
          </a:xfrm>
          <a:prstGeom prst="rect">
            <a:avLst/>
          </a:prstGeom>
        </p:spPr>
        <p:txBody>
          <a:bodyPr wrap="square">
            <a:spAutoFit/>
          </a:bodyPr>
          <a:lstStyle/>
          <a:p>
            <a:pPr algn="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座長：北部地区医師会病院　薬剤部　主任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木村　麻紀子</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先生</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42" name="図 41"/>
          <p:cNvPicPr>
            <a:picLocks noChangeAspect="1"/>
          </p:cNvPicPr>
          <p:nvPr/>
        </p:nvPicPr>
        <p:blipFill>
          <a:blip r:embed="rId2"/>
          <a:stretch>
            <a:fillRect/>
          </a:stretch>
        </p:blipFill>
        <p:spPr>
          <a:xfrm>
            <a:off x="978294" y="8299497"/>
            <a:ext cx="517490" cy="517490"/>
          </a:xfrm>
          <a:prstGeom prst="rect">
            <a:avLst/>
          </a:prstGeom>
          <a:ln w="88900" cap="sq" cmpd="thickThin">
            <a:solidFill>
              <a:srgbClr val="000000"/>
            </a:solidFill>
            <a:prstDash val="solid"/>
            <a:miter lim="800000"/>
          </a:ln>
          <a:effectLst>
            <a:innerShdw blurRad="76200">
              <a:srgbClr val="000000"/>
            </a:innerShdw>
          </a:effectLst>
        </p:spPr>
      </p:pic>
      <p:sp>
        <p:nvSpPr>
          <p:cNvPr id="9" name="テキスト ボックス 8"/>
          <p:cNvSpPr txBox="1"/>
          <p:nvPr/>
        </p:nvSpPr>
        <p:spPr>
          <a:xfrm>
            <a:off x="1566386" y="8355322"/>
            <a:ext cx="4471096" cy="461665"/>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←こちらの二次元バーコードからご登録できます。</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（登録方法に関しては裏面に記載しておりますのでご確認下さい。）</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49776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5939" y="1346908"/>
            <a:ext cx="6957392" cy="1090748"/>
          </a:xfrm>
          <a:prstGeom prst="rect">
            <a:avLst/>
          </a:prstGeom>
          <a:noFill/>
        </p:spPr>
        <p:txBody>
          <a:bodyPr wrap="square">
            <a:spAutoFit/>
          </a:bodyPr>
          <a:lstStyle/>
          <a:p>
            <a:r>
              <a:rPr lang="ja-JP" altLang="en-US" sz="2000" b="1" dirty="0">
                <a:solidFill>
                  <a:srgbClr val="FF6600"/>
                </a:solidFill>
                <a:latin typeface="Meiryo UI" panose="020B0604030504040204" pitchFamily="50" charset="-128"/>
                <a:ea typeface="Meiryo UI" panose="020B0604030504040204" pitchFamily="50" charset="-128"/>
              </a:rPr>
              <a:t> </a:t>
            </a:r>
            <a:r>
              <a:rPr lang="ja-JP" altLang="en-US" sz="2000" b="1" dirty="0" smtClean="0">
                <a:solidFill>
                  <a:srgbClr val="FF6600"/>
                </a:solidFill>
                <a:latin typeface="Meiryo UI" panose="020B0604030504040204" pitchFamily="50" charset="-128"/>
                <a:ea typeface="Meiryo UI" panose="020B0604030504040204" pitchFamily="50" charset="-128"/>
              </a:rPr>
              <a:t>●</a:t>
            </a:r>
            <a:r>
              <a:rPr lang="ja-JP" altLang="en-US" sz="2000" b="1" dirty="0" smtClean="0">
                <a:solidFill>
                  <a:srgbClr val="FF0000"/>
                </a:solidFill>
                <a:latin typeface="Meiryo UI" panose="020B0604030504040204" pitchFamily="50" charset="-128"/>
                <a:ea typeface="Meiryo UI" panose="020B0604030504040204" pitchFamily="50" charset="-128"/>
              </a:rPr>
              <a:t>二次元コード </a:t>
            </a:r>
            <a:r>
              <a:rPr lang="ja-JP" altLang="en-US" sz="2000" b="1" dirty="0" smtClean="0">
                <a:solidFill>
                  <a:prstClr val="black"/>
                </a:solidFill>
                <a:latin typeface="Meiryo UI" panose="020B0604030504040204" pitchFamily="50" charset="-128"/>
                <a:ea typeface="Meiryo UI" panose="020B0604030504040204" pitchFamily="50" charset="-128"/>
              </a:rPr>
              <a:t>からお申し込み</a:t>
            </a:r>
            <a:endParaRPr lang="en-US" altLang="ja-JP" sz="2000" b="1" dirty="0">
              <a:solidFill>
                <a:prstClr val="black"/>
              </a:solidFill>
              <a:latin typeface="Meiryo UI" panose="020B0604030504040204" pitchFamily="50" charset="-128"/>
              <a:ea typeface="Meiryo UI" panose="020B0604030504040204" pitchFamily="50" charset="-128"/>
            </a:endParaRPr>
          </a:p>
          <a:p>
            <a:r>
              <a:rPr lang="ja-JP" altLang="en-US" sz="1600" b="1" dirty="0" smtClean="0">
                <a:solidFill>
                  <a:prstClr val="black"/>
                </a:solidFill>
                <a:latin typeface="Meiryo UI" panose="020B0604030504040204" pitchFamily="50" charset="-128"/>
                <a:ea typeface="Meiryo UI" panose="020B0604030504040204" pitchFamily="50" charset="-128"/>
              </a:rPr>
              <a:t>　</a:t>
            </a:r>
            <a:r>
              <a:rPr lang="en-US" altLang="ja-JP" sz="1600" b="1" dirty="0" smtClean="0">
                <a:solidFill>
                  <a:prstClr val="black"/>
                </a:solidFill>
                <a:latin typeface="Meiryo UI" panose="020B0604030504040204" pitchFamily="50" charset="-128"/>
                <a:ea typeface="Meiryo UI" panose="020B0604030504040204" pitchFamily="50" charset="-128"/>
              </a:rPr>
              <a:t>①</a:t>
            </a:r>
            <a:r>
              <a:rPr lang="ja-JP" altLang="en-US" sz="1600" b="1" dirty="0">
                <a:solidFill>
                  <a:prstClr val="black"/>
                </a:solidFill>
                <a:latin typeface="Meiryo UI" panose="020B0604030504040204" pitchFamily="50" charset="-128"/>
                <a:ea typeface="Meiryo UI" panose="020B0604030504040204" pitchFamily="50" charset="-128"/>
              </a:rPr>
              <a:t>右側</a:t>
            </a:r>
            <a:r>
              <a:rPr lang="ja-JP" altLang="en-US" sz="1600" b="1" dirty="0" smtClean="0">
                <a:solidFill>
                  <a:prstClr val="black"/>
                </a:solidFill>
                <a:latin typeface="Meiryo UI" panose="020B0604030504040204" pitchFamily="50" charset="-128"/>
                <a:ea typeface="Meiryo UI" panose="020B0604030504040204" pitchFamily="50" charset="-128"/>
              </a:rPr>
              <a:t>の二次元コードを</a:t>
            </a:r>
            <a:r>
              <a:rPr lang="ja-JP" altLang="en-US" sz="1600" b="1" dirty="0">
                <a:solidFill>
                  <a:prstClr val="black"/>
                </a:solidFill>
                <a:latin typeface="Meiryo UI" panose="020B0604030504040204" pitchFamily="50" charset="-128"/>
                <a:ea typeface="Meiryo UI" panose="020B0604030504040204" pitchFamily="50" charset="-128"/>
              </a:rPr>
              <a:t>読み取り、入力用フォームに移行します。</a:t>
            </a:r>
          </a:p>
          <a:p>
            <a:pPr>
              <a:spcBef>
                <a:spcPts val="300"/>
              </a:spcBef>
            </a:pPr>
            <a:r>
              <a:rPr lang="ja-JP" altLang="en-US" sz="1600" b="1" dirty="0" smtClean="0">
                <a:solidFill>
                  <a:prstClr val="black"/>
                </a:solidFill>
                <a:latin typeface="Meiryo UI" panose="020B0604030504040204" pitchFamily="50" charset="-128"/>
                <a:ea typeface="Meiryo UI" panose="020B0604030504040204" pitchFamily="50" charset="-128"/>
              </a:rPr>
              <a:t>　②</a:t>
            </a:r>
            <a:r>
              <a:rPr lang="ja-JP" altLang="en-US" sz="1600" b="1" dirty="0">
                <a:solidFill>
                  <a:prstClr val="black"/>
                </a:solidFill>
                <a:latin typeface="Meiryo UI" panose="020B0604030504040204" pitchFamily="50" charset="-128"/>
                <a:ea typeface="Meiryo UI" panose="020B0604030504040204" pitchFamily="50" charset="-128"/>
              </a:rPr>
              <a:t>必要事項を記入し</a:t>
            </a:r>
            <a:r>
              <a:rPr lang="ja-JP" altLang="en-US" sz="1600" b="1" dirty="0" smtClean="0">
                <a:solidFill>
                  <a:prstClr val="black"/>
                </a:solidFill>
                <a:latin typeface="Meiryo UI" panose="020B0604030504040204" pitchFamily="50" charset="-128"/>
                <a:ea typeface="Meiryo UI" panose="020B0604030504040204" pitchFamily="50" charset="-128"/>
              </a:rPr>
              <a:t>、送信ボタン</a:t>
            </a:r>
            <a:r>
              <a:rPr lang="ja-JP" altLang="en-US" sz="1600" b="1" dirty="0">
                <a:solidFill>
                  <a:prstClr val="black"/>
                </a:solidFill>
                <a:latin typeface="Meiryo UI" panose="020B0604030504040204" pitchFamily="50" charset="-128"/>
                <a:ea typeface="Meiryo UI" panose="020B0604030504040204" pitchFamily="50" charset="-128"/>
              </a:rPr>
              <a:t>を押してください。</a:t>
            </a:r>
          </a:p>
          <a:p>
            <a:pPr>
              <a:spcBef>
                <a:spcPts val="300"/>
              </a:spcBef>
            </a:pPr>
            <a:endParaRPr lang="en-US" altLang="ja-JP" sz="788" b="1" dirty="0">
              <a:solidFill>
                <a:prstClr val="black"/>
              </a:solidFill>
              <a:latin typeface="Meiryo UI" panose="020B0604030504040204" pitchFamily="50" charset="-128"/>
              <a:ea typeface="Meiryo UI" panose="020B0604030504040204" pitchFamily="50" charset="-128"/>
            </a:endParaRPr>
          </a:p>
        </p:txBody>
      </p:sp>
      <p:sp>
        <p:nvSpPr>
          <p:cNvPr id="5" name="正方形/長方形 4"/>
          <p:cNvSpPr/>
          <p:nvPr/>
        </p:nvSpPr>
        <p:spPr>
          <a:xfrm>
            <a:off x="574020" y="8184649"/>
            <a:ext cx="6095340" cy="584775"/>
          </a:xfrm>
          <a:prstGeom prst="rect">
            <a:avLst/>
          </a:prstGeom>
          <a:noFill/>
          <a:ln w="38100">
            <a:solidFill>
              <a:srgbClr val="008FFA"/>
            </a:solidFill>
          </a:ln>
        </p:spPr>
        <p:txBody>
          <a:bodyPr wrap="square">
            <a:spAutoFit/>
          </a:bodyPr>
          <a:lstStyle/>
          <a:p>
            <a:r>
              <a:rPr lang="ja-JP" altLang="en-US" sz="1600" b="1" dirty="0" smtClean="0">
                <a:solidFill>
                  <a:srgbClr val="FF0000"/>
                </a:solidFill>
                <a:latin typeface="Meiryo UI" panose="020B0604030504040204" pitchFamily="50" charset="-128"/>
                <a:ea typeface="Meiryo UI" panose="020B0604030504040204" pitchFamily="50" charset="-128"/>
              </a:rPr>
              <a:t>＊ご登録後、前日を目処に、</a:t>
            </a:r>
            <a:endParaRPr lang="en-US" altLang="ja-JP" sz="1600" b="1" dirty="0" smtClean="0">
              <a:solidFill>
                <a:srgbClr val="FF0000"/>
              </a:solidFill>
              <a:latin typeface="Meiryo UI" panose="020B0604030504040204" pitchFamily="50" charset="-128"/>
              <a:ea typeface="Meiryo UI" panose="020B0604030504040204" pitchFamily="50" charset="-128"/>
            </a:endParaRPr>
          </a:p>
          <a:p>
            <a:r>
              <a:rPr lang="ja-JP" altLang="en-US" sz="1600" b="1" dirty="0" smtClean="0">
                <a:solidFill>
                  <a:srgbClr val="FF0000"/>
                </a:solidFill>
                <a:latin typeface="Meiryo UI" panose="020B0604030504040204" pitchFamily="50" charset="-128"/>
                <a:ea typeface="Meiryo UI" panose="020B0604030504040204" pitchFamily="50" charset="-128"/>
              </a:rPr>
              <a:t>　 大鵬薬品・担当者より</a:t>
            </a:r>
            <a:r>
              <a:rPr lang="en-US" altLang="ja-JP" sz="1600" b="1" dirty="0" smtClean="0">
                <a:solidFill>
                  <a:srgbClr val="FF0000"/>
                </a:solidFill>
                <a:latin typeface="Meiryo UI" panose="020B0604030504040204" pitchFamily="50" charset="-128"/>
                <a:ea typeface="Meiryo UI" panose="020B0604030504040204" pitchFamily="50" charset="-128"/>
              </a:rPr>
              <a:t>【</a:t>
            </a:r>
            <a:r>
              <a:rPr lang="ja-JP" altLang="en-US" sz="1600" b="1" dirty="0">
                <a:solidFill>
                  <a:srgbClr val="FF0000"/>
                </a:solidFill>
                <a:latin typeface="Meiryo UI" panose="020B0604030504040204" pitchFamily="50" charset="-128"/>
                <a:ea typeface="Meiryo UI" panose="020B0604030504040204" pitchFamily="50" charset="-128"/>
              </a:rPr>
              <a:t>視聴</a:t>
            </a:r>
            <a:r>
              <a:rPr lang="en-US" altLang="ja-JP" sz="1600" b="1" dirty="0">
                <a:solidFill>
                  <a:srgbClr val="FF0000"/>
                </a:solidFill>
                <a:latin typeface="Meiryo UI" panose="020B0604030504040204" pitchFamily="50" charset="-128"/>
                <a:ea typeface="Meiryo UI" panose="020B0604030504040204" pitchFamily="50" charset="-128"/>
              </a:rPr>
              <a:t>URL</a:t>
            </a:r>
            <a:r>
              <a:rPr lang="en-US" altLang="ja-JP" sz="1600" b="1" dirty="0" smtClean="0">
                <a:solidFill>
                  <a:srgbClr val="FF0000"/>
                </a:solidFill>
                <a:latin typeface="Meiryo UI" panose="020B0604030504040204" pitchFamily="50" charset="-128"/>
                <a:ea typeface="Meiryo UI" panose="020B0604030504040204" pitchFamily="50" charset="-128"/>
              </a:rPr>
              <a:t>】</a:t>
            </a:r>
            <a:r>
              <a:rPr lang="ja-JP" altLang="en-US" sz="1600" b="1" dirty="0" smtClean="0">
                <a:solidFill>
                  <a:srgbClr val="FF0000"/>
                </a:solidFill>
                <a:latin typeface="Meiryo UI" panose="020B0604030504040204" pitchFamily="50" charset="-128"/>
                <a:ea typeface="Meiryo UI" panose="020B0604030504040204" pitchFamily="50" charset="-128"/>
              </a:rPr>
              <a:t>をメールにてお送り</a:t>
            </a:r>
            <a:r>
              <a:rPr lang="ja-JP" altLang="en-US" sz="1600" b="1" dirty="0">
                <a:solidFill>
                  <a:srgbClr val="FF0000"/>
                </a:solidFill>
                <a:latin typeface="Meiryo UI" panose="020B0604030504040204" pitchFamily="50" charset="-128"/>
                <a:ea typeface="Meiryo UI" panose="020B0604030504040204" pitchFamily="50" charset="-128"/>
              </a:rPr>
              <a:t>いたします</a:t>
            </a:r>
            <a:r>
              <a:rPr lang="ja-JP" altLang="en-US" sz="1600" b="1" dirty="0" smtClean="0">
                <a:solidFill>
                  <a:srgbClr val="FF0000"/>
                </a:solidFill>
                <a:latin typeface="Meiryo UI" panose="020B0604030504040204" pitchFamily="50" charset="-128"/>
                <a:ea typeface="Meiryo UI" panose="020B0604030504040204" pitchFamily="50" charset="-128"/>
              </a:rPr>
              <a:t>。</a:t>
            </a:r>
            <a:endParaRPr lang="ja-JP" altLang="en-US" sz="1600" b="1" dirty="0">
              <a:solidFill>
                <a:srgbClr val="FF0000"/>
              </a:solidFill>
              <a:latin typeface="Meiryo UI" panose="020B0604030504040204" pitchFamily="50" charset="-128"/>
              <a:ea typeface="Meiryo UI" panose="020B0604030504040204" pitchFamily="50" charset="-128"/>
            </a:endParaRPr>
          </a:p>
        </p:txBody>
      </p:sp>
      <p:sp>
        <p:nvSpPr>
          <p:cNvPr id="6" name="正方形/長方形 5"/>
          <p:cNvSpPr/>
          <p:nvPr/>
        </p:nvSpPr>
        <p:spPr>
          <a:xfrm>
            <a:off x="1185761" y="8841432"/>
            <a:ext cx="5672239" cy="738664"/>
          </a:xfrm>
          <a:prstGeom prst="rect">
            <a:avLst/>
          </a:prstGeom>
          <a:solidFill>
            <a:schemeClr val="accent6">
              <a:lumMod val="20000"/>
              <a:lumOff val="80000"/>
            </a:schemeClr>
          </a:solidFill>
        </p:spPr>
        <p:txBody>
          <a:bodyPr wrap="square">
            <a:spAutoFit/>
          </a:bodyPr>
          <a:lstStyle/>
          <a:p>
            <a:r>
              <a:rPr lang="ja-JP" altLang="en-US" sz="1400" b="1" dirty="0">
                <a:solidFill>
                  <a:prstClr val="black"/>
                </a:solidFill>
                <a:latin typeface="Meiryo UI" panose="020B0604030504040204" pitchFamily="50" charset="-128"/>
                <a:ea typeface="Meiryo UI" panose="020B0604030504040204" pitchFamily="50" charset="-128"/>
              </a:rPr>
              <a:t>お問い合わせ先：</a:t>
            </a:r>
            <a:r>
              <a:rPr lang="ja-JP" altLang="en-US" sz="1400" dirty="0">
                <a:solidFill>
                  <a:prstClr val="black"/>
                </a:solidFill>
                <a:latin typeface="Meiryo UI" panose="020B0604030504040204" pitchFamily="50" charset="-128"/>
                <a:ea typeface="Meiryo UI" panose="020B0604030504040204" pitchFamily="50" charset="-128"/>
              </a:rPr>
              <a:t>大鵬薬品工業株式会社　</a:t>
            </a:r>
            <a:r>
              <a:rPr lang="ja-JP" altLang="en-US" sz="1400" dirty="0" smtClean="0">
                <a:solidFill>
                  <a:prstClr val="black"/>
                </a:solidFill>
                <a:latin typeface="Meiryo UI" panose="020B0604030504040204" pitchFamily="50" charset="-128"/>
                <a:ea typeface="Meiryo UI" panose="020B0604030504040204" pitchFamily="50" charset="-128"/>
              </a:rPr>
              <a:t>沖縄出張所</a:t>
            </a:r>
            <a:r>
              <a:rPr lang="ja-JP" altLang="en-US" sz="1400" dirty="0">
                <a:solidFill>
                  <a:prstClr val="black"/>
                </a:solidFill>
                <a:latin typeface="Meiryo UI" panose="020B0604030504040204" pitchFamily="50" charset="-128"/>
                <a:ea typeface="Meiryo UI" panose="020B0604030504040204" pitchFamily="50" charset="-128"/>
              </a:rPr>
              <a:t>　</a:t>
            </a:r>
            <a:endParaRPr lang="en-US" altLang="ja-JP" sz="1400" dirty="0" smtClean="0">
              <a:solidFill>
                <a:prstClr val="black"/>
              </a:solidFill>
              <a:latin typeface="Meiryo UI" panose="020B0604030504040204" pitchFamily="50" charset="-128"/>
              <a:ea typeface="Meiryo UI" panose="020B0604030504040204" pitchFamily="50" charset="-128"/>
            </a:endParaRPr>
          </a:p>
          <a:p>
            <a:r>
              <a:rPr lang="ja-JP" altLang="en-US" sz="1400" dirty="0" smtClean="0">
                <a:solidFill>
                  <a:prstClr val="black"/>
                </a:solidFill>
                <a:latin typeface="Meiryo UI" panose="020B0604030504040204" pitchFamily="50" charset="-128"/>
                <a:ea typeface="Meiryo UI" panose="020B0604030504040204" pitchFamily="50" charset="-128"/>
              </a:rPr>
              <a:t>                      メール：</a:t>
            </a:r>
            <a:r>
              <a:rPr lang="en-US" altLang="ja-JP" sz="1400" b="1" dirty="0">
                <a:solidFill>
                  <a:prstClr val="black"/>
                </a:solidFill>
                <a:latin typeface="Meiryo UI" panose="020B0604030504040204" pitchFamily="50" charset="-128"/>
                <a:ea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rPr>
              <a:t>th-oknw-seminar-01@taiho.co.jp</a:t>
            </a:r>
            <a:endParaRPr lang="en-US" altLang="ja-JP" sz="1400" dirty="0" smtClean="0">
              <a:solidFill>
                <a:prstClr val="black"/>
              </a:solidFill>
              <a:latin typeface="Meiryo UI" panose="020B0604030504040204" pitchFamily="50" charset="-128"/>
              <a:ea typeface="Meiryo UI" panose="020B0604030504040204" pitchFamily="50" charset="-128"/>
            </a:endParaRPr>
          </a:p>
          <a:p>
            <a:r>
              <a:rPr lang="ja-JP" altLang="en-US" sz="1400" dirty="0" smtClean="0">
                <a:solidFill>
                  <a:prstClr val="black"/>
                </a:solidFill>
                <a:latin typeface="Meiryo UI" panose="020B0604030504040204" pitchFamily="50" charset="-128"/>
                <a:ea typeface="Meiryo UI" panose="020B0604030504040204" pitchFamily="50" charset="-128"/>
              </a:rPr>
              <a:t>                      代表電話：</a:t>
            </a:r>
            <a:r>
              <a:rPr lang="en-US" altLang="ja-JP" sz="1400" dirty="0" smtClean="0">
                <a:solidFill>
                  <a:prstClr val="black"/>
                </a:solidFill>
                <a:latin typeface="Meiryo UI" panose="020B0604030504040204" pitchFamily="50" charset="-128"/>
                <a:ea typeface="Meiryo UI" panose="020B0604030504040204" pitchFamily="50" charset="-128"/>
              </a:rPr>
              <a:t>098-863-4527</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7" name="正方形/長方形 6"/>
          <p:cNvSpPr/>
          <p:nvPr/>
        </p:nvSpPr>
        <p:spPr>
          <a:xfrm>
            <a:off x="291373" y="5459230"/>
            <a:ext cx="6613519" cy="2262158"/>
          </a:xfrm>
          <a:prstGeom prst="rect">
            <a:avLst/>
          </a:prstGeom>
        </p:spPr>
        <p:txBody>
          <a:bodyPr wrap="square">
            <a:spAutoFit/>
          </a:bodyPr>
          <a:lstStyle/>
          <a:p>
            <a:r>
              <a:rPr lang="ja-JP" altLang="en-US" sz="1600" b="1" dirty="0" smtClean="0">
                <a:solidFill>
                  <a:prstClr val="black"/>
                </a:solidFill>
                <a:latin typeface="Meiryo UI" panose="020B0604030504040204" pitchFamily="50" charset="-128"/>
                <a:ea typeface="Meiryo UI" panose="020B0604030504040204" pitchFamily="50" charset="-128"/>
              </a:rPr>
              <a:t>　ご施設名</a:t>
            </a:r>
            <a:r>
              <a:rPr lang="en-US" altLang="ja-JP" sz="1600" b="1"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a:t>
            </a:r>
            <a:r>
              <a:rPr lang="en-US" altLang="ja-JP" sz="1600" b="1" u="sng"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                                  </a:t>
            </a:r>
            <a:r>
              <a:rPr lang="ja-JP" altLang="en-US" sz="1600" b="1" u="sng"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　　　　　　　</a:t>
            </a:r>
            <a:r>
              <a:rPr lang="en-US" altLang="ja-JP" sz="1600" b="1" u="sng"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            </a:t>
            </a:r>
            <a:r>
              <a:rPr lang="en-US" altLang="ja-JP" sz="1600" b="1"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a:t>
            </a:r>
            <a:r>
              <a:rPr lang="ja-JP" altLang="en-US" sz="1600" b="1" u="sng" dirty="0" smtClean="0">
                <a:solidFill>
                  <a:prstClr val="black"/>
                </a:solidFill>
                <a:latin typeface="Meiryo UI" panose="020B0604030504040204" pitchFamily="50" charset="-128"/>
                <a:ea typeface="Meiryo UI" panose="020B0604030504040204" pitchFamily="50" charset="-128"/>
              </a:rPr>
              <a:t>　　　　　　　　　　　　　　　　　　　　　　　　　　　</a:t>
            </a:r>
            <a:endParaRPr lang="en-US" altLang="ja-JP" sz="1600" b="1" dirty="0" smtClean="0">
              <a:solidFill>
                <a:prstClr val="black"/>
              </a:solidFill>
              <a:latin typeface="Meiryo UI" panose="020B0604030504040204" pitchFamily="50" charset="-128"/>
              <a:ea typeface="Meiryo UI" panose="020B0604030504040204" pitchFamily="50" charset="-128"/>
            </a:endParaRPr>
          </a:p>
          <a:p>
            <a:endParaRPr lang="ja-JP" altLang="en-US" sz="1600" b="1" dirty="0">
              <a:solidFill>
                <a:prstClr val="black"/>
              </a:solidFill>
              <a:latin typeface="Meiryo UI" panose="020B0604030504040204" pitchFamily="50" charset="-128"/>
              <a:ea typeface="Meiryo UI" panose="020B0604030504040204" pitchFamily="50" charset="-128"/>
            </a:endParaRPr>
          </a:p>
          <a:p>
            <a:r>
              <a:rPr lang="ja-JP" altLang="en-US" sz="1600" b="1" dirty="0" smtClean="0">
                <a:solidFill>
                  <a:prstClr val="black"/>
                </a:solidFill>
                <a:latin typeface="Meiryo UI" panose="020B0604030504040204" pitchFamily="50" charset="-128"/>
                <a:ea typeface="Meiryo UI" panose="020B0604030504040204" pitchFamily="50" charset="-128"/>
              </a:rPr>
              <a:t>　ご 芳 名 </a:t>
            </a:r>
            <a:r>
              <a:rPr lang="en-US" altLang="ja-JP" sz="1600" b="1"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a:t>
            </a:r>
            <a:r>
              <a:rPr lang="en-US" altLang="ja-JP" sz="1600" b="1" u="sng"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                                   </a:t>
            </a:r>
            <a:r>
              <a:rPr lang="ja-JP" altLang="en-US" sz="1600" b="1" u="sng"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　　　　</a:t>
            </a:r>
            <a:r>
              <a:rPr lang="en-US" altLang="ja-JP" sz="1600" b="1" u="sng"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                 </a:t>
            </a:r>
            <a:r>
              <a:rPr lang="en-US" altLang="ja-JP" sz="1600" b="1" dirty="0" smtClean="0">
                <a:solidFill>
                  <a:prstClr val="black"/>
                </a:solidFill>
                <a:latin typeface="Meiryo UI" panose="020B0604030504040204" pitchFamily="50" charset="-128"/>
                <a:ea typeface="Meiryo UI" panose="020B0604030504040204" pitchFamily="50" charset="-128"/>
                <a:sym typeface="Wingdings" panose="05000000000000000000" pitchFamily="2" charset="2"/>
              </a:rPr>
              <a:t>)</a:t>
            </a:r>
          </a:p>
          <a:p>
            <a:endParaRPr lang="en-US" altLang="ja-JP" sz="1600" b="1" dirty="0" smtClean="0">
              <a:solidFill>
                <a:prstClr val="black"/>
              </a:solidFill>
              <a:latin typeface="Meiryo UI" panose="020B0604030504040204" pitchFamily="50" charset="-128"/>
              <a:ea typeface="Meiryo UI" panose="020B0604030504040204" pitchFamily="50" charset="-128"/>
            </a:endParaRPr>
          </a:p>
          <a:p>
            <a:r>
              <a:rPr lang="ja-JP" altLang="en-US" sz="1600" b="1" dirty="0" smtClean="0">
                <a:solidFill>
                  <a:prstClr val="black"/>
                </a:solidFill>
                <a:latin typeface="Meiryo UI" panose="020B0604030504040204" pitchFamily="50" charset="-128"/>
                <a:ea typeface="Meiryo UI" panose="020B0604030504040204" pitchFamily="50" charset="-128"/>
              </a:rPr>
              <a:t>　ﾒｰﾙｱﾄﾞﾚｽ</a:t>
            </a:r>
            <a:r>
              <a:rPr lang="en-US" altLang="ja-JP" sz="1600" b="1" dirty="0" smtClean="0">
                <a:solidFill>
                  <a:prstClr val="black"/>
                </a:solidFill>
                <a:latin typeface="Meiryo UI" panose="020B0604030504040204" pitchFamily="50" charset="-128"/>
                <a:ea typeface="Meiryo UI" panose="020B0604030504040204" pitchFamily="50" charset="-128"/>
              </a:rPr>
              <a:t>:(</a:t>
            </a:r>
            <a:r>
              <a:rPr lang="ja-JP" altLang="en-US" sz="1600" b="1" u="sng" dirty="0" smtClean="0">
                <a:solidFill>
                  <a:prstClr val="black"/>
                </a:solidFill>
                <a:latin typeface="Meiryo UI" panose="020B0604030504040204" pitchFamily="50" charset="-128"/>
                <a:ea typeface="Meiryo UI" panose="020B0604030504040204" pitchFamily="50" charset="-128"/>
              </a:rPr>
              <a:t>　　　　　　　　　　　　　　　　　　             　　　　　　</a:t>
            </a:r>
            <a:r>
              <a:rPr lang="en-US" altLang="ja-JP" sz="1600" b="1" dirty="0" smtClean="0">
                <a:solidFill>
                  <a:prstClr val="black"/>
                </a:solidFill>
                <a:latin typeface="Meiryo UI" panose="020B0604030504040204" pitchFamily="50" charset="-128"/>
                <a:ea typeface="Meiryo UI" panose="020B0604030504040204" pitchFamily="50" charset="-128"/>
              </a:rPr>
              <a:t>)</a:t>
            </a:r>
          </a:p>
          <a:p>
            <a:pPr>
              <a:spcBef>
                <a:spcPts val="1200"/>
              </a:spcBef>
            </a:pPr>
            <a:r>
              <a:rPr lang="ja-JP" altLang="en-US" sz="1600" b="1" dirty="0" smtClean="0">
                <a:solidFill>
                  <a:prstClr val="black"/>
                </a:solidFill>
                <a:latin typeface="Meiryo UI" panose="020B0604030504040204" pitchFamily="50" charset="-128"/>
                <a:ea typeface="Meiryo UI" panose="020B0604030504040204" pitchFamily="50" charset="-128"/>
              </a:rPr>
              <a:t>　申請単位：</a:t>
            </a:r>
            <a:r>
              <a:rPr lang="ja-JP" altLang="en-US" sz="1400" b="1" dirty="0" smtClean="0">
                <a:solidFill>
                  <a:prstClr val="black"/>
                </a:solidFill>
                <a:latin typeface="Meiryo UI" panose="020B0604030504040204" pitchFamily="50" charset="-128"/>
                <a:ea typeface="Meiryo UI" panose="020B0604030504040204" pitchFamily="50" charset="-128"/>
              </a:rPr>
              <a:t>いずれかにチェック下さい</a:t>
            </a:r>
            <a:endParaRPr lang="en-US" altLang="ja-JP" sz="1400" b="1" dirty="0" smtClean="0">
              <a:solidFill>
                <a:prstClr val="black"/>
              </a:solidFill>
              <a:latin typeface="Meiryo UI" panose="020B0604030504040204" pitchFamily="50" charset="-128"/>
              <a:ea typeface="Meiryo UI" panose="020B0604030504040204" pitchFamily="50" charset="-128"/>
            </a:endParaRPr>
          </a:p>
          <a:p>
            <a:pPr>
              <a:spcBef>
                <a:spcPts val="300"/>
              </a:spcBef>
            </a:pPr>
            <a:r>
              <a:rPr lang="ja-JP" altLang="en-US" sz="1600" b="1" dirty="0" smtClean="0">
                <a:solidFill>
                  <a:prstClr val="black"/>
                </a:solidFill>
                <a:latin typeface="Meiryo UI" panose="020B0604030504040204" pitchFamily="50" charset="-128"/>
                <a:ea typeface="Meiryo UI" panose="020B0604030504040204" pitchFamily="50" charset="-128"/>
              </a:rPr>
              <a:t>　  </a:t>
            </a:r>
            <a:r>
              <a:rPr lang="ja-JP" altLang="en-US" sz="1400" b="1" dirty="0" smtClean="0">
                <a:solidFill>
                  <a:prstClr val="black"/>
                </a:solidFill>
                <a:latin typeface="Meiryo UI" panose="020B0604030504040204" pitchFamily="50" charset="-128"/>
                <a:ea typeface="Meiryo UI" panose="020B0604030504040204" pitchFamily="50" charset="-128"/>
              </a:rPr>
              <a:t>□日本薬剤師研修センター単位　□病院薬学認定単位　□単位不要</a:t>
            </a:r>
            <a:endParaRPr lang="en-US" altLang="ja-JP" sz="1400" b="1" dirty="0" smtClean="0">
              <a:solidFill>
                <a:prstClr val="black"/>
              </a:solidFill>
              <a:latin typeface="Meiryo UI" panose="020B0604030504040204" pitchFamily="50" charset="-128"/>
              <a:ea typeface="Meiryo UI" panose="020B0604030504040204" pitchFamily="50" charset="-128"/>
            </a:endParaRPr>
          </a:p>
          <a:p>
            <a:pPr>
              <a:spcBef>
                <a:spcPts val="300"/>
              </a:spcBef>
            </a:pPr>
            <a:r>
              <a:rPr lang="ja-JP" altLang="en-US" sz="1400" b="1" dirty="0" smtClean="0">
                <a:solidFill>
                  <a:prstClr val="black"/>
                </a:solidFill>
                <a:latin typeface="Meiryo UI" panose="020B0604030504040204" pitchFamily="50" charset="-128"/>
                <a:ea typeface="Meiryo UI" panose="020B0604030504040204" pitchFamily="50" charset="-128"/>
              </a:rPr>
              <a:t>   （</a:t>
            </a:r>
            <a:r>
              <a:rPr lang="ja-JP" altLang="en-US" sz="1200" b="1" dirty="0" smtClean="0">
                <a:solidFill>
                  <a:prstClr val="black"/>
                </a:solidFill>
                <a:latin typeface="Meiryo UI" panose="020B0604030504040204" pitchFamily="50" charset="-128"/>
                <a:ea typeface="Meiryo UI" panose="020B0604030504040204" pitchFamily="50" charset="-128"/>
              </a:rPr>
              <a:t>日本薬剤師研修センター単位申請者のみ記載：薬剤師免許番号</a:t>
            </a:r>
            <a:r>
              <a:rPr lang="ja-JP" altLang="en-US" sz="1400" b="1" dirty="0" smtClean="0">
                <a:solidFill>
                  <a:prstClr val="black"/>
                </a:solidFill>
                <a:latin typeface="Meiryo UI" panose="020B0604030504040204" pitchFamily="50" charset="-128"/>
                <a:ea typeface="Meiryo UI" panose="020B0604030504040204" pitchFamily="50" charset="-128"/>
              </a:rPr>
              <a:t>　 　　　　　　　　　　　）</a:t>
            </a:r>
            <a:endParaRPr lang="en-US" altLang="ja-JP" sz="1400" b="1" dirty="0" smtClean="0">
              <a:solidFill>
                <a:prstClr val="black"/>
              </a:solidFill>
              <a:latin typeface="Meiryo UI" panose="020B0604030504040204" pitchFamily="50" charset="-128"/>
              <a:ea typeface="Meiryo UI" panose="020B0604030504040204" pitchFamily="50" charset="-128"/>
            </a:endParaRPr>
          </a:p>
        </p:txBody>
      </p:sp>
      <p:sp>
        <p:nvSpPr>
          <p:cNvPr id="13" name="正方形/長方形 12"/>
          <p:cNvSpPr/>
          <p:nvPr/>
        </p:nvSpPr>
        <p:spPr>
          <a:xfrm>
            <a:off x="114264" y="7793396"/>
            <a:ext cx="6613520" cy="307777"/>
          </a:xfrm>
          <a:prstGeom prst="rect">
            <a:avLst/>
          </a:prstGeom>
        </p:spPr>
        <p:txBody>
          <a:bodyPr wrap="square">
            <a:spAutoFit/>
          </a:bodyPr>
          <a:lstStyle/>
          <a:p>
            <a:pPr algn="ctr"/>
            <a:r>
              <a:rPr lang="en-US" altLang="ja-JP" sz="1400" b="1" dirty="0" smtClean="0">
                <a:solidFill>
                  <a:prstClr val="black"/>
                </a:solidFill>
                <a:latin typeface="Meiryo UI" panose="020B0604030504040204" pitchFamily="50" charset="-128"/>
                <a:ea typeface="Meiryo UI" panose="020B0604030504040204" pitchFamily="50" charset="-128"/>
              </a:rPr>
              <a:t>※</a:t>
            </a:r>
            <a:r>
              <a:rPr lang="ja-JP" altLang="en-US" sz="1400" b="1" dirty="0" smtClean="0">
                <a:solidFill>
                  <a:prstClr val="black"/>
                </a:solidFill>
                <a:latin typeface="Meiryo UI" panose="020B0604030504040204" pitchFamily="50" charset="-128"/>
                <a:ea typeface="Meiryo UI" panose="020B0604030504040204" pitchFamily="50" charset="-128"/>
              </a:rPr>
              <a:t>ご提供</a:t>
            </a:r>
            <a:r>
              <a:rPr lang="ja-JP" altLang="en-US" sz="1400" b="1" dirty="0">
                <a:solidFill>
                  <a:prstClr val="black"/>
                </a:solidFill>
                <a:latin typeface="Meiryo UI" panose="020B0604030504040204" pitchFamily="50" charset="-128"/>
                <a:ea typeface="Meiryo UI" panose="020B0604030504040204" pitchFamily="50" charset="-128"/>
              </a:rPr>
              <a:t>いただいた個人情報は、本会運営の目的のみに使用させていただきます</a:t>
            </a:r>
          </a:p>
        </p:txBody>
      </p:sp>
      <p:sp>
        <p:nvSpPr>
          <p:cNvPr id="9" name="テキスト ボックス 8"/>
          <p:cNvSpPr txBox="1"/>
          <p:nvPr/>
        </p:nvSpPr>
        <p:spPr>
          <a:xfrm>
            <a:off x="125751" y="54161"/>
            <a:ext cx="6572281" cy="523220"/>
          </a:xfrm>
          <a:prstGeom prst="rect">
            <a:avLst/>
          </a:prstGeom>
          <a:solidFill>
            <a:schemeClr val="bg1"/>
          </a:solidFill>
        </p:spPr>
        <p:txBody>
          <a:bodyPr wrap="square" rtlCol="0">
            <a:spAutoFit/>
          </a:bodyPr>
          <a:lstStyle/>
          <a:p>
            <a:pPr algn="ctr"/>
            <a:r>
              <a:rPr lang="en-US" altLang="ja-JP" sz="2800" b="1" dirty="0" smtClean="0">
                <a:solidFill>
                  <a:prstClr val="black"/>
                </a:solidFill>
                <a:latin typeface="Meiryo UI" panose="020B0604030504040204" pitchFamily="50" charset="-128"/>
                <a:ea typeface="Meiryo UI" panose="020B0604030504040204" pitchFamily="50" charset="-128"/>
              </a:rPr>
              <a:t>- </a:t>
            </a:r>
            <a:r>
              <a:rPr lang="ja-JP" altLang="en-US" sz="2800" b="1" dirty="0" smtClean="0">
                <a:solidFill>
                  <a:prstClr val="black"/>
                </a:solidFill>
                <a:latin typeface="Meiryo UI" panose="020B0604030504040204" pitchFamily="50" charset="-128"/>
                <a:ea typeface="Meiryo UI" panose="020B0604030504040204" pitchFamily="50" charset="-128"/>
              </a:rPr>
              <a:t>参加お申し込み方法 </a:t>
            </a:r>
            <a:r>
              <a:rPr lang="en-US" altLang="ja-JP" sz="2800" b="1" dirty="0" smtClean="0">
                <a:solidFill>
                  <a:prstClr val="black"/>
                </a:solidFill>
                <a:latin typeface="Meiryo UI" panose="020B0604030504040204" pitchFamily="50" charset="-128"/>
                <a:ea typeface="Meiryo UI" panose="020B0604030504040204" pitchFamily="50" charset="-128"/>
              </a:rPr>
              <a:t>-</a:t>
            </a:r>
            <a:endParaRPr lang="ja-JP" altLang="en-US" sz="2800" b="1" dirty="0">
              <a:solidFill>
                <a:prstClr val="black"/>
              </a:solidFill>
              <a:latin typeface="Meiryo UI" panose="020B0604030504040204" pitchFamily="50" charset="-128"/>
              <a:ea typeface="Meiryo UI" panose="020B0604030504040204" pitchFamily="50" charset="-128"/>
            </a:endParaRPr>
          </a:p>
        </p:txBody>
      </p:sp>
      <p:sp>
        <p:nvSpPr>
          <p:cNvPr id="16" name="正方形/長方形 15"/>
          <p:cNvSpPr/>
          <p:nvPr/>
        </p:nvSpPr>
        <p:spPr>
          <a:xfrm>
            <a:off x="227565" y="548664"/>
            <a:ext cx="6513803" cy="729052"/>
          </a:xfrm>
          <a:prstGeom prst="rect">
            <a:avLst/>
          </a:prstGeom>
          <a:solidFill>
            <a:srgbClr val="FFFF00"/>
          </a:solidFill>
          <a:ln w="5715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rgbClr val="FF0000"/>
                </a:solidFill>
                <a:latin typeface="Meiryo UI" panose="020B0604030504040204" pitchFamily="50" charset="-128"/>
                <a:ea typeface="Meiryo UI" panose="020B0604030504040204" pitchFamily="50" charset="-128"/>
              </a:rPr>
              <a:t>申込期限：</a:t>
            </a:r>
            <a:r>
              <a:rPr kumimoji="1" lang="en-US" altLang="ja-JP" sz="2000" b="1" dirty="0" smtClean="0">
                <a:solidFill>
                  <a:srgbClr val="FF0000"/>
                </a:solidFill>
                <a:latin typeface="Meiryo UI" panose="020B0604030504040204" pitchFamily="50" charset="-128"/>
                <a:ea typeface="Meiryo UI" panose="020B0604030504040204" pitchFamily="50" charset="-128"/>
              </a:rPr>
              <a:t>2021</a:t>
            </a:r>
            <a:r>
              <a:rPr kumimoji="1" lang="ja-JP" altLang="en-US" sz="2000" b="1" dirty="0" smtClean="0">
                <a:solidFill>
                  <a:srgbClr val="FF0000"/>
                </a:solidFill>
                <a:latin typeface="Meiryo UI" panose="020B0604030504040204" pitchFamily="50" charset="-128"/>
                <a:ea typeface="Meiryo UI" panose="020B0604030504040204" pitchFamily="50" charset="-128"/>
              </a:rPr>
              <a:t>年</a:t>
            </a:r>
            <a:r>
              <a:rPr kumimoji="1" lang="en-US" altLang="ja-JP" sz="2800" b="1" dirty="0" smtClean="0">
                <a:solidFill>
                  <a:srgbClr val="FF0000"/>
                </a:solidFill>
                <a:latin typeface="Meiryo UI" panose="020B0604030504040204" pitchFamily="50" charset="-128"/>
                <a:ea typeface="Meiryo UI" panose="020B0604030504040204" pitchFamily="50" charset="-128"/>
              </a:rPr>
              <a:t>5</a:t>
            </a:r>
            <a:r>
              <a:rPr kumimoji="1" lang="ja-JP" altLang="en-US" sz="2000" b="1" dirty="0" smtClean="0">
                <a:solidFill>
                  <a:srgbClr val="FF0000"/>
                </a:solidFill>
                <a:latin typeface="Meiryo UI" panose="020B0604030504040204" pitchFamily="50" charset="-128"/>
                <a:ea typeface="Meiryo UI" panose="020B0604030504040204" pitchFamily="50" charset="-128"/>
              </a:rPr>
              <a:t>月</a:t>
            </a:r>
            <a:r>
              <a:rPr kumimoji="1" lang="en-US" altLang="ja-JP" sz="2800" b="1" dirty="0" smtClean="0">
                <a:solidFill>
                  <a:srgbClr val="FF0000"/>
                </a:solidFill>
                <a:latin typeface="Meiryo UI" panose="020B0604030504040204" pitchFamily="50" charset="-128"/>
                <a:ea typeface="Meiryo UI" panose="020B0604030504040204" pitchFamily="50" charset="-128"/>
              </a:rPr>
              <a:t>17</a:t>
            </a:r>
            <a:r>
              <a:rPr kumimoji="1" lang="ja-JP" altLang="en-US" sz="2000" b="1" dirty="0" smtClean="0">
                <a:solidFill>
                  <a:srgbClr val="FF0000"/>
                </a:solidFill>
                <a:latin typeface="Meiryo UI" panose="020B0604030504040204" pitchFamily="50" charset="-128"/>
                <a:ea typeface="Meiryo UI" panose="020B0604030504040204" pitchFamily="50" charset="-128"/>
              </a:rPr>
              <a:t>日（月）</a:t>
            </a:r>
            <a:endParaRPr lang="en-US" altLang="ja-JP" sz="2000" b="1" dirty="0">
              <a:solidFill>
                <a:srgbClr val="FF0000"/>
              </a:solidFill>
              <a:latin typeface="Meiryo UI" panose="020B0604030504040204" pitchFamily="50" charset="-128"/>
              <a:ea typeface="Meiryo UI" panose="020B0604030504040204" pitchFamily="50" charset="-128"/>
            </a:endParaRPr>
          </a:p>
          <a:p>
            <a:pPr algn="ctr"/>
            <a:r>
              <a:rPr kumimoji="1" lang="en-US" altLang="ja-JP" sz="1100" b="1" dirty="0" smtClean="0">
                <a:solidFill>
                  <a:srgbClr val="FF0000"/>
                </a:solidFill>
                <a:latin typeface="Meiryo UI" panose="020B0604030504040204" pitchFamily="50" charset="-128"/>
                <a:ea typeface="Meiryo UI" panose="020B0604030504040204" pitchFamily="50" charset="-128"/>
              </a:rPr>
              <a:t>※</a:t>
            </a:r>
            <a:r>
              <a:rPr kumimoji="1" lang="ja-JP" altLang="en-US" sz="1100" b="1" dirty="0" smtClean="0">
                <a:solidFill>
                  <a:srgbClr val="FF0000"/>
                </a:solidFill>
                <a:latin typeface="Meiryo UI" panose="020B0604030504040204" pitchFamily="50" charset="-128"/>
                <a:ea typeface="Meiryo UI" panose="020B0604030504040204" pitchFamily="50" charset="-128"/>
              </a:rPr>
              <a:t>「日本薬剤師研修センター単位」「病院薬学認定単位」のいずれかの取得が可能です</a:t>
            </a:r>
            <a:r>
              <a:rPr lang="en-US" altLang="ja-JP" sz="1100" b="1" dirty="0" smtClean="0">
                <a:solidFill>
                  <a:srgbClr val="FF0000"/>
                </a:solidFill>
                <a:latin typeface="Meiryo UI" panose="020B0604030504040204" pitchFamily="50" charset="-128"/>
                <a:ea typeface="Meiryo UI" panose="020B0604030504040204" pitchFamily="50" charset="-128"/>
              </a:rPr>
              <a:t>※ </a:t>
            </a:r>
            <a:endParaRPr kumimoji="1" lang="en-US" altLang="ja-JP" sz="1100" b="1" dirty="0" smtClean="0">
              <a:solidFill>
                <a:srgbClr val="FF0000"/>
              </a:solidFill>
              <a:latin typeface="Meiryo UI" panose="020B0604030504040204" pitchFamily="50" charset="-128"/>
              <a:ea typeface="Meiryo UI" panose="020B0604030504040204" pitchFamily="50" charset="-128"/>
            </a:endParaRPr>
          </a:p>
        </p:txBody>
      </p:sp>
      <p:sp>
        <p:nvSpPr>
          <p:cNvPr id="14" name="正方形/長方形 13"/>
          <p:cNvSpPr/>
          <p:nvPr/>
        </p:nvSpPr>
        <p:spPr>
          <a:xfrm>
            <a:off x="120782" y="2619367"/>
            <a:ext cx="6739485" cy="2005677"/>
          </a:xfrm>
          <a:prstGeom prst="rect">
            <a:avLst/>
          </a:prstGeom>
          <a:noFill/>
        </p:spPr>
        <p:txBody>
          <a:bodyPr wrap="square">
            <a:spAutoFit/>
          </a:bodyPr>
          <a:lstStyle/>
          <a:p>
            <a:r>
              <a:rPr lang="ja-JP" altLang="en-US" b="1" dirty="0" smtClean="0">
                <a:solidFill>
                  <a:srgbClr val="FF6600"/>
                </a:solidFill>
                <a:latin typeface="Meiryo UI" panose="020B0604030504040204" pitchFamily="50" charset="-128"/>
                <a:ea typeface="Meiryo UI" panose="020B0604030504040204" pitchFamily="50" charset="-128"/>
              </a:rPr>
              <a:t>●大鵬薬品担当者に代理登録を依頼したい場合の方法●</a:t>
            </a:r>
            <a:endParaRPr lang="en-US" altLang="ja-JP" b="1" dirty="0" smtClean="0">
              <a:solidFill>
                <a:srgbClr val="FF6600"/>
              </a:solidFill>
              <a:latin typeface="Meiryo UI" panose="020B0604030504040204" pitchFamily="50" charset="-128"/>
              <a:ea typeface="Meiryo UI" panose="020B0604030504040204" pitchFamily="50" charset="-128"/>
            </a:endParaRPr>
          </a:p>
          <a:p>
            <a:pPr>
              <a:spcBef>
                <a:spcPts val="600"/>
              </a:spcBef>
            </a:pPr>
            <a:r>
              <a:rPr lang="ja-JP" altLang="en-US" sz="2000" b="1" dirty="0" smtClean="0">
                <a:solidFill>
                  <a:srgbClr val="FF0000"/>
                </a:solidFill>
                <a:latin typeface="Meiryo UI" panose="020B0604030504040204" pitchFamily="50" charset="-128"/>
                <a:ea typeface="Meiryo UI" panose="020B0604030504040204" pitchFamily="50" charset="-128"/>
              </a:rPr>
              <a:t>　</a:t>
            </a:r>
            <a:r>
              <a:rPr lang="ja-JP" altLang="en-US" b="1" dirty="0" smtClean="0">
                <a:solidFill>
                  <a:srgbClr val="FF0000"/>
                </a:solidFill>
                <a:latin typeface="Meiryo UI" panose="020B0604030504040204" pitchFamily="50" charset="-128"/>
                <a:ea typeface="Meiryo UI" panose="020B0604030504040204" pitchFamily="50" charset="-128"/>
              </a:rPr>
              <a:t>①メールで依頼する</a:t>
            </a:r>
            <a:endParaRPr lang="ja-JP" altLang="en-US" b="1" dirty="0">
              <a:solidFill>
                <a:prstClr val="black"/>
              </a:solidFill>
              <a:latin typeface="Meiryo UI" panose="020B0604030504040204" pitchFamily="50" charset="-128"/>
              <a:ea typeface="Meiryo UI" panose="020B0604030504040204" pitchFamily="50" charset="-128"/>
            </a:endParaRPr>
          </a:p>
          <a:p>
            <a:pPr>
              <a:spcBef>
                <a:spcPts val="200"/>
              </a:spcBef>
            </a:pPr>
            <a:r>
              <a:rPr lang="ja-JP" altLang="en-US" sz="1600" b="1" dirty="0" smtClean="0">
                <a:solidFill>
                  <a:prstClr val="black"/>
                </a:solidFill>
                <a:latin typeface="Meiryo UI" panose="020B0604030504040204" pitchFamily="50" charset="-128"/>
                <a:ea typeface="Meiryo UI" panose="020B0604030504040204" pitchFamily="50" charset="-128"/>
              </a:rPr>
              <a:t>　　 メールアドレス：</a:t>
            </a:r>
            <a:r>
              <a:rPr lang="en-US" altLang="ja-JP" sz="1600" b="1" dirty="0" smtClean="0">
                <a:solidFill>
                  <a:prstClr val="black"/>
                </a:solidFill>
                <a:latin typeface="Meiryo UI" panose="020B0604030504040204" pitchFamily="50" charset="-128"/>
                <a:ea typeface="Meiryo UI" panose="020B0604030504040204" pitchFamily="50" charset="-128"/>
                <a:hlinkClick r:id="rId2"/>
              </a:rPr>
              <a:t>th-oknw-seminar-01@taiho.co.jp</a:t>
            </a:r>
            <a:endParaRPr lang="en-US" altLang="ja-JP" sz="1600" b="1" dirty="0" smtClean="0">
              <a:solidFill>
                <a:prstClr val="black"/>
              </a:solidFill>
              <a:latin typeface="Meiryo UI" panose="020B0604030504040204" pitchFamily="50" charset="-128"/>
              <a:ea typeface="Meiryo UI" panose="020B0604030504040204" pitchFamily="50" charset="-128"/>
            </a:endParaRPr>
          </a:p>
          <a:p>
            <a:pPr>
              <a:spcBef>
                <a:spcPts val="200"/>
              </a:spcBef>
            </a:pPr>
            <a:r>
              <a:rPr lang="ja-JP" altLang="en-US" b="1" dirty="0" smtClean="0">
                <a:solidFill>
                  <a:prstClr val="black"/>
                </a:solidFill>
                <a:latin typeface="Meiryo UI" panose="020B0604030504040204" pitchFamily="50" charset="-128"/>
                <a:ea typeface="Meiryo UI" panose="020B0604030504040204" pitchFamily="50" charset="-128"/>
              </a:rPr>
              <a:t>　　✦</a:t>
            </a:r>
            <a:r>
              <a:rPr lang="ja-JP" altLang="en-US" sz="1400" b="1" dirty="0" smtClean="0">
                <a:solidFill>
                  <a:prstClr val="black"/>
                </a:solidFill>
                <a:latin typeface="Meiryo UI" panose="020B0604030504040204" pitchFamily="50" charset="-128"/>
                <a:ea typeface="Meiryo UI" panose="020B0604030504040204" pitchFamily="50" charset="-128"/>
              </a:rPr>
              <a:t>下記事項をご記載の上メール下さい✦</a:t>
            </a:r>
            <a:endParaRPr lang="en-US" altLang="ja-JP" sz="1400" b="1" dirty="0" smtClean="0">
              <a:solidFill>
                <a:prstClr val="black"/>
              </a:solidFill>
              <a:latin typeface="Meiryo UI" panose="020B0604030504040204" pitchFamily="50" charset="-128"/>
              <a:ea typeface="Meiryo UI" panose="020B0604030504040204" pitchFamily="50" charset="-128"/>
            </a:endParaRPr>
          </a:p>
          <a:p>
            <a:endParaRPr lang="en-US" altLang="ja-JP" sz="400" b="1" dirty="0">
              <a:solidFill>
                <a:prstClr val="black"/>
              </a:solidFill>
              <a:latin typeface="Meiryo UI" panose="020B0604030504040204" pitchFamily="50" charset="-128"/>
              <a:ea typeface="Meiryo UI" panose="020B0604030504040204" pitchFamily="50" charset="-128"/>
            </a:endParaRPr>
          </a:p>
          <a:p>
            <a:pPr>
              <a:lnSpc>
                <a:spcPts val="1200"/>
              </a:lnSpc>
            </a:pPr>
            <a:r>
              <a:rPr lang="ja-JP" altLang="en-US" sz="1400" b="1" dirty="0" smtClean="0">
                <a:solidFill>
                  <a:srgbClr val="008FFA"/>
                </a:solidFill>
                <a:latin typeface="Meiryo UI" panose="020B0604030504040204" pitchFamily="50" charset="-128"/>
                <a:ea typeface="Meiryo UI" panose="020B0604030504040204" pitchFamily="50" charset="-128"/>
              </a:rPr>
              <a:t>　　・御芳名　・御施設名　・メールアドレス　・単位申請希望の有無</a:t>
            </a:r>
            <a:r>
              <a:rPr lang="ja-JP" altLang="en-US" sz="1050" b="1" dirty="0" smtClean="0">
                <a:solidFill>
                  <a:srgbClr val="008FFA"/>
                </a:solidFill>
                <a:latin typeface="Meiryo UI" panose="020B0604030504040204" pitchFamily="50" charset="-128"/>
                <a:ea typeface="Meiryo UI" panose="020B0604030504040204" pitchFamily="50" charset="-128"/>
              </a:rPr>
              <a:t>（有りの場合は以下続きます）</a:t>
            </a:r>
            <a:endParaRPr lang="en-US" altLang="ja-JP" sz="1050" b="1" dirty="0" smtClean="0">
              <a:solidFill>
                <a:srgbClr val="008FFA"/>
              </a:solidFill>
              <a:latin typeface="Meiryo UI" panose="020B0604030504040204" pitchFamily="50" charset="-128"/>
              <a:ea typeface="Meiryo UI" panose="020B0604030504040204" pitchFamily="50" charset="-128"/>
            </a:endParaRPr>
          </a:p>
          <a:p>
            <a:pPr>
              <a:lnSpc>
                <a:spcPts val="1200"/>
              </a:lnSpc>
              <a:spcBef>
                <a:spcPts val="600"/>
              </a:spcBef>
            </a:pPr>
            <a:r>
              <a:rPr lang="ja-JP" altLang="en-US" sz="1400" b="1" dirty="0" smtClean="0">
                <a:solidFill>
                  <a:srgbClr val="008FFA"/>
                </a:solidFill>
                <a:latin typeface="Meiryo UI" panose="020B0604030504040204" pitchFamily="50" charset="-128"/>
                <a:ea typeface="Meiryo UI" panose="020B0604030504040204" pitchFamily="50" charset="-128"/>
              </a:rPr>
              <a:t>　　・申請単位（日本薬剤師研修センター単位・病院薬学認定単位のいずれか）</a:t>
            </a:r>
            <a:endParaRPr lang="en-US" altLang="ja-JP" sz="1400" b="1" dirty="0" smtClean="0">
              <a:solidFill>
                <a:srgbClr val="008FFA"/>
              </a:solidFill>
              <a:latin typeface="Meiryo UI" panose="020B0604030504040204" pitchFamily="50" charset="-128"/>
              <a:ea typeface="Meiryo UI" panose="020B0604030504040204" pitchFamily="50" charset="-128"/>
            </a:endParaRPr>
          </a:p>
          <a:p>
            <a:pPr>
              <a:lnSpc>
                <a:spcPts val="1200"/>
              </a:lnSpc>
              <a:spcBef>
                <a:spcPts val="600"/>
              </a:spcBef>
            </a:pPr>
            <a:r>
              <a:rPr lang="ja-JP" altLang="en-US" sz="1400" b="1" dirty="0" smtClean="0">
                <a:solidFill>
                  <a:srgbClr val="008FFA"/>
                </a:solidFill>
                <a:latin typeface="Meiryo UI" panose="020B0604030504040204" pitchFamily="50" charset="-128"/>
                <a:ea typeface="Meiryo UI" panose="020B0604030504040204" pitchFamily="50" charset="-128"/>
              </a:rPr>
              <a:t>　　・薬剤師免許番号（日本薬剤師研修センター単位申請者のみ）</a:t>
            </a:r>
            <a:endParaRPr lang="en-US" altLang="ja-JP" sz="1400" b="1" dirty="0" smtClean="0">
              <a:solidFill>
                <a:srgbClr val="008FFA"/>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295886" y="4761836"/>
            <a:ext cx="6636390" cy="641201"/>
          </a:xfrm>
          <a:prstGeom prst="rect">
            <a:avLst/>
          </a:prstGeom>
          <a:noFill/>
        </p:spPr>
        <p:txBody>
          <a:bodyPr wrap="square">
            <a:spAutoFit/>
          </a:bodyPr>
          <a:lstStyle/>
          <a:p>
            <a:pPr>
              <a:spcBef>
                <a:spcPts val="600"/>
              </a:spcBef>
            </a:pPr>
            <a:r>
              <a:rPr lang="ja-JP" altLang="en-US" b="1" dirty="0" smtClean="0">
                <a:solidFill>
                  <a:srgbClr val="FF0000"/>
                </a:solidFill>
                <a:latin typeface="Meiryo UI" panose="020B0604030504040204" pitchFamily="50" charset="-128"/>
                <a:ea typeface="Meiryo UI" panose="020B0604030504040204" pitchFamily="50" charset="-128"/>
              </a:rPr>
              <a:t>②</a:t>
            </a:r>
            <a:r>
              <a:rPr lang="en-US" altLang="ja-JP" b="1" dirty="0" smtClean="0">
                <a:solidFill>
                  <a:srgbClr val="FF0000"/>
                </a:solidFill>
                <a:latin typeface="Meiryo UI" panose="020B0604030504040204" pitchFamily="50" charset="-128"/>
                <a:ea typeface="Meiryo UI" panose="020B0604030504040204" pitchFamily="50" charset="-128"/>
              </a:rPr>
              <a:t>FAX </a:t>
            </a:r>
            <a:r>
              <a:rPr lang="ja-JP" altLang="en-US" b="1" dirty="0" smtClean="0">
                <a:solidFill>
                  <a:srgbClr val="FF0000"/>
                </a:solidFill>
                <a:latin typeface="Meiryo UI" panose="020B0604030504040204" pitchFamily="50" charset="-128"/>
                <a:ea typeface="Meiryo UI" panose="020B0604030504040204" pitchFamily="50" charset="-128"/>
              </a:rPr>
              <a:t>で依頼する</a:t>
            </a:r>
            <a:r>
              <a:rPr lang="ja-JP" altLang="en-US" sz="1400" dirty="0" smtClean="0">
                <a:latin typeface="Meiryo UI" panose="020B0604030504040204" pitchFamily="50" charset="-128"/>
                <a:ea typeface="Meiryo UI" panose="020B0604030504040204" pitchFamily="50" charset="-128"/>
              </a:rPr>
              <a:t>（下記ご記入後</a:t>
            </a:r>
            <a:r>
              <a:rPr lang="en-US" altLang="ja-JP" sz="1400" dirty="0" smtClean="0">
                <a:latin typeface="Meiryo UI" panose="020B0604030504040204" pitchFamily="50" charset="-128"/>
                <a:ea typeface="Meiryo UI" panose="020B0604030504040204" pitchFamily="50" charset="-128"/>
              </a:rPr>
              <a:t>FAX</a:t>
            </a:r>
            <a:r>
              <a:rPr lang="ja-JP" altLang="en-US" sz="1400" dirty="0" smtClean="0">
                <a:latin typeface="Meiryo UI" panose="020B0604030504040204" pitchFamily="50" charset="-128"/>
                <a:ea typeface="Meiryo UI" panose="020B0604030504040204" pitchFamily="50" charset="-128"/>
              </a:rPr>
              <a:t>下さい）</a:t>
            </a:r>
            <a:endParaRPr lang="ja-JP" altLang="en-US" sz="1400" dirty="0">
              <a:latin typeface="Meiryo UI" panose="020B0604030504040204" pitchFamily="50" charset="-128"/>
              <a:ea typeface="Meiryo UI" panose="020B0604030504040204" pitchFamily="50" charset="-128"/>
            </a:endParaRPr>
          </a:p>
          <a:p>
            <a:pPr>
              <a:spcBef>
                <a:spcPts val="200"/>
              </a:spcBef>
            </a:pPr>
            <a:r>
              <a:rPr lang="ja-JP" altLang="en-US" sz="1600" b="1" dirty="0" smtClean="0">
                <a:solidFill>
                  <a:srgbClr val="0070C0"/>
                </a:solidFill>
                <a:latin typeface="Meiryo UI" panose="020B0604030504040204" pitchFamily="50" charset="-128"/>
                <a:ea typeface="Meiryo UI" panose="020B0604030504040204" pitchFamily="50" charset="-128"/>
              </a:rPr>
              <a:t>　　</a:t>
            </a:r>
            <a:r>
              <a:rPr lang="en-US" altLang="ja-JP" sz="1600" b="1" dirty="0" smtClean="0">
                <a:solidFill>
                  <a:prstClr val="black"/>
                </a:solidFill>
                <a:latin typeface="Meiryo UI" panose="020B0604030504040204" pitchFamily="50" charset="-128"/>
                <a:ea typeface="Meiryo UI" panose="020B0604030504040204" pitchFamily="50" charset="-128"/>
              </a:rPr>
              <a:t>FAX</a:t>
            </a:r>
            <a:r>
              <a:rPr lang="ja-JP" altLang="en-US" sz="1600" b="1" dirty="0">
                <a:solidFill>
                  <a:prstClr val="black"/>
                </a:solidFill>
                <a:latin typeface="Meiryo UI" panose="020B0604030504040204" pitchFamily="50" charset="-128"/>
                <a:ea typeface="Meiryo UI" panose="020B0604030504040204" pitchFamily="50" charset="-128"/>
              </a:rPr>
              <a:t>番号：</a:t>
            </a:r>
            <a:r>
              <a:rPr lang="en-US" altLang="ja-JP" sz="1600" b="1" dirty="0">
                <a:solidFill>
                  <a:prstClr val="black"/>
                </a:solidFill>
                <a:latin typeface="Meiryo UI" panose="020B0604030504040204" pitchFamily="50" charset="-128"/>
                <a:ea typeface="Meiryo UI" panose="020B0604030504040204" pitchFamily="50" charset="-128"/>
              </a:rPr>
              <a:t>098-861-5440</a:t>
            </a:r>
            <a:r>
              <a:rPr lang="ja-JP" altLang="en-US" sz="1600" b="1" dirty="0">
                <a:solidFill>
                  <a:prstClr val="black"/>
                </a:solidFill>
                <a:latin typeface="Meiryo UI" panose="020B0604030504040204" pitchFamily="50" charset="-128"/>
                <a:ea typeface="Meiryo UI" panose="020B0604030504040204" pitchFamily="50" charset="-128"/>
              </a:rPr>
              <a:t>　大鵬薬品工業</a:t>
            </a:r>
            <a:r>
              <a:rPr lang="en-US" altLang="ja-JP" sz="1600" b="1" dirty="0">
                <a:solidFill>
                  <a:prstClr val="black"/>
                </a:solidFill>
                <a:latin typeface="Meiryo UI" panose="020B0604030504040204" pitchFamily="50" charset="-128"/>
                <a:ea typeface="Meiryo UI" panose="020B0604030504040204" pitchFamily="50" charset="-128"/>
              </a:rPr>
              <a:t>(</a:t>
            </a:r>
            <a:r>
              <a:rPr lang="ja-JP" altLang="en-US" sz="1600" b="1" dirty="0">
                <a:solidFill>
                  <a:prstClr val="black"/>
                </a:solidFill>
                <a:latin typeface="Meiryo UI" panose="020B0604030504040204" pitchFamily="50" charset="-128"/>
                <a:ea typeface="Meiryo UI" panose="020B0604030504040204" pitchFamily="50" charset="-128"/>
              </a:rPr>
              <a:t>株</a:t>
            </a:r>
            <a:r>
              <a:rPr lang="en-US" altLang="ja-JP" sz="1600" b="1" dirty="0">
                <a:solidFill>
                  <a:prstClr val="black"/>
                </a:solidFill>
                <a:latin typeface="Meiryo UI" panose="020B0604030504040204" pitchFamily="50" charset="-128"/>
                <a:ea typeface="Meiryo UI" panose="020B0604030504040204" pitchFamily="50" charset="-128"/>
              </a:rPr>
              <a:t>)</a:t>
            </a:r>
            <a:r>
              <a:rPr lang="ja-JP" altLang="en-US" sz="1600" b="1" dirty="0">
                <a:solidFill>
                  <a:prstClr val="black"/>
                </a:solidFill>
                <a:latin typeface="Meiryo UI" panose="020B0604030504040204" pitchFamily="50" charset="-128"/>
                <a:ea typeface="Meiryo UI" panose="020B0604030504040204" pitchFamily="50" charset="-128"/>
              </a:rPr>
              <a:t>沖縄</a:t>
            </a:r>
            <a:r>
              <a:rPr lang="ja-JP" altLang="en-US" sz="1600" b="1" dirty="0" smtClean="0">
                <a:solidFill>
                  <a:prstClr val="black"/>
                </a:solidFill>
                <a:latin typeface="Meiryo UI" panose="020B0604030504040204" pitchFamily="50" charset="-128"/>
                <a:ea typeface="Meiryo UI" panose="020B0604030504040204" pitchFamily="50" charset="-128"/>
              </a:rPr>
              <a:t>出張所　宛</a:t>
            </a:r>
            <a:endParaRPr lang="ja-JP" altLang="en-US" sz="1600" dirty="0">
              <a:latin typeface="Meiryo UI" panose="020B0604030504040204" pitchFamily="50" charset="-128"/>
              <a:ea typeface="Meiryo UI" panose="020B0604030504040204" pitchFamily="50" charset="-128"/>
            </a:endParaRPr>
          </a:p>
        </p:txBody>
      </p:sp>
      <p:sp>
        <p:nvSpPr>
          <p:cNvPr id="3" name="正方形/長方形 2"/>
          <p:cNvSpPr/>
          <p:nvPr/>
        </p:nvSpPr>
        <p:spPr>
          <a:xfrm>
            <a:off x="294933" y="4758513"/>
            <a:ext cx="6470467" cy="30151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294933" y="2968860"/>
            <a:ext cx="6470467" cy="16513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324985" y="2180416"/>
            <a:ext cx="7187108" cy="307777"/>
          </a:xfrm>
          <a:prstGeom prst="rect">
            <a:avLst/>
          </a:prstGeom>
        </p:spPr>
        <p:txBody>
          <a:bodyPr wrap="square">
            <a:spAutoFit/>
          </a:bodyPr>
          <a:lstStyle/>
          <a:p>
            <a:pPr algn="just">
              <a:spcAft>
                <a:spcPts val="0"/>
              </a:spcAft>
            </a:pPr>
            <a:r>
              <a:rPr lang="en-US" altLang="ja-JP" sz="1400" u="sng" dirty="0">
                <a:solidFill>
                  <a:srgbClr val="0563C1"/>
                </a:solidFill>
                <a:latin typeface="Arial" panose="020B0604020202020204" pitchFamily="34" charset="0"/>
                <a:hlinkClick r:id="rId3"/>
              </a:rPr>
              <a:t>https://zoom.us/webinar/register/WN_MctcaZKNS9aZO67AUcXGYA</a:t>
            </a:r>
            <a:endParaRPr lang="ja-JP" altLang="ja-JP" sz="1600" dirty="0">
              <a:latin typeface="Arial" panose="020B0604020202020204" pitchFamily="34" charset="0"/>
            </a:endParaRPr>
          </a:p>
        </p:txBody>
      </p:sp>
      <p:pic>
        <p:nvPicPr>
          <p:cNvPr id="19" name="図 18"/>
          <p:cNvPicPr>
            <a:picLocks noChangeAspect="1"/>
          </p:cNvPicPr>
          <p:nvPr/>
        </p:nvPicPr>
        <p:blipFill>
          <a:blip r:embed="rId4"/>
          <a:stretch>
            <a:fillRect/>
          </a:stretch>
        </p:blipFill>
        <p:spPr>
          <a:xfrm>
            <a:off x="5911175" y="1595213"/>
            <a:ext cx="816609" cy="816609"/>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91533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10675</TotalTime>
  <Words>257</Words>
  <Application>Microsoft Office PowerPoint</Application>
  <PresentationFormat>A4 210 x 297 mm</PresentationFormat>
  <Paragraphs>55</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Ｐゴシック</vt:lpstr>
      <vt:lpstr>Arial</vt:lpstr>
      <vt:lpstr>Calibri</vt:lpstr>
      <vt:lpstr>Microsoft Himalaya</vt:lpstr>
      <vt:lpstr>Wingdings</vt:lpstr>
      <vt:lpstr>1_Office ​​テーマ</vt:lpstr>
      <vt:lpstr>薬剤師オンラインセミナー</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最新の制吐療法について - アロキシ点滴静注 -</dc:title>
  <dc:creator>林 貴之</dc:creator>
  <cp:lastModifiedBy>Misawa Hiroaki(三澤　宏昭)</cp:lastModifiedBy>
  <cp:revision>295</cp:revision>
  <cp:lastPrinted>2021-04-21T07:47:37Z</cp:lastPrinted>
  <dcterms:created xsi:type="dcterms:W3CDTF">2012-06-14T02:41:35Z</dcterms:created>
  <dcterms:modified xsi:type="dcterms:W3CDTF">2021-04-22T07:17:26Z</dcterms:modified>
</cp:coreProperties>
</file>