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5"/>
    <p:sldMasterId id="2147483728" r:id="rId6"/>
  </p:sldMasterIdLst>
  <p:notesMasterIdLst>
    <p:notesMasterId r:id="rId9"/>
  </p:notesMasterIdLst>
  <p:sldIdLst>
    <p:sldId id="258" r:id="rId7"/>
    <p:sldId id="259" r:id="rId8"/>
  </p:sldIdLst>
  <p:sldSz cx="7559675" cy="10691813"/>
  <p:notesSz cx="6807200" cy="9939338"/>
  <p:defaultTextStyle>
    <a:defPPr>
      <a:defRPr lang="ja-JP"/>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008C"/>
    <a:srgbClr val="4F2D7F"/>
    <a:srgbClr val="541A84"/>
    <a:srgbClr val="E4007F"/>
    <a:srgbClr val="CC0099"/>
    <a:srgbClr val="FF99FF"/>
    <a:srgbClr val="FF33CC"/>
    <a:srgbClr val="5C1C90"/>
    <a:srgbClr val="4B187E"/>
    <a:srgbClr val="4118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17" autoAdjust="0"/>
    <p:restoredTop sz="94660"/>
  </p:normalViewPr>
  <p:slideViewPr>
    <p:cSldViewPr snapToGrid="0" showGuides="1">
      <p:cViewPr varScale="1">
        <p:scale>
          <a:sx n="74" d="100"/>
          <a:sy n="74" d="100"/>
        </p:scale>
        <p:origin x="3366" y="72"/>
      </p:cViewPr>
      <p:guideLst>
        <p:guide orient="horz" pos="3368"/>
        <p:guide pos="2381"/>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viewProps" Target="viewProps.xml"/><Relationship Id="rId5" Type="http://schemas.openxmlformats.org/officeDocument/2006/relationships/slideMaster" Target="slideMasters/slideMaster1.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22E8AB63-6928-48C0-984A-308B2FFA6FAD}" type="datetimeFigureOut">
              <a:rPr kumimoji="1" lang="ja-JP" altLang="en-US" smtClean="0"/>
              <a:t>2021/3/11</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17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77E60F4F-864D-490F-B0A9-A903F5E28CFA}" type="slidenum">
              <a:rPr kumimoji="1" lang="ja-JP" altLang="en-US" smtClean="0"/>
              <a:t>‹#›</a:t>
            </a:fld>
            <a:endParaRPr kumimoji="1" lang="ja-JP" altLang="en-US"/>
          </a:p>
        </p:txBody>
      </p:sp>
    </p:spTree>
    <p:extLst>
      <p:ext uri="{BB962C8B-B14F-4D97-AF65-F5344CB8AC3E}">
        <p14:creationId xmlns:p14="http://schemas.microsoft.com/office/powerpoint/2010/main" val="7478659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7E60F4F-864D-490F-B0A9-A903F5E28CFA}" type="slidenum">
              <a:rPr kumimoji="1" lang="ja-JP" altLang="en-US" smtClean="0"/>
              <a:t>1</a:t>
            </a:fld>
            <a:endParaRPr kumimoji="1" lang="ja-JP" altLang="en-US"/>
          </a:p>
        </p:txBody>
      </p:sp>
    </p:spTree>
    <p:extLst>
      <p:ext uri="{BB962C8B-B14F-4D97-AF65-F5344CB8AC3E}">
        <p14:creationId xmlns:p14="http://schemas.microsoft.com/office/powerpoint/2010/main" val="3941047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9488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19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41367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218C35D8-B588-0440-8CD3-94B924A4CB4F}"/>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4447" y="5556"/>
            <a:ext cx="7550779" cy="10680700"/>
          </a:xfrm>
          <a:prstGeom prst="rect">
            <a:avLst/>
          </a:prstGeom>
        </p:spPr>
      </p:pic>
    </p:spTree>
    <p:extLst>
      <p:ext uri="{BB962C8B-B14F-4D97-AF65-F5344CB8AC3E}">
        <p14:creationId xmlns:p14="http://schemas.microsoft.com/office/powerpoint/2010/main" val="3844411469"/>
      </p:ext>
    </p:extLst>
  </p:cSld>
  <p:clrMap bg1="lt1" tx1="dk1" bg2="lt2" tx2="dk2" accent1="accent1" accent2="accent2" accent3="accent3" accent4="accent4" accent5="accent5" accent6="accent6" hlink="hlink" folHlink="folHlink"/>
  <p:sldLayoutIdLst>
    <p:sldLayoutId id="2147483724" r:id="rId1"/>
    <p:sldLayoutId id="2147483732" r:id="rId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A8596C36-D86D-A542-A326-FCF96355798E}"/>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4447" y="5556"/>
            <a:ext cx="7550779" cy="10680700"/>
          </a:xfrm>
          <a:prstGeom prst="rect">
            <a:avLst/>
          </a:prstGeom>
        </p:spPr>
      </p:pic>
    </p:spTree>
    <p:extLst>
      <p:ext uri="{BB962C8B-B14F-4D97-AF65-F5344CB8AC3E}">
        <p14:creationId xmlns:p14="http://schemas.microsoft.com/office/powerpoint/2010/main" val="1316637952"/>
      </p:ext>
    </p:extLst>
  </p:cSld>
  <p:clrMap bg1="lt1" tx1="dk1" bg2="lt2" tx2="dk2" accent1="accent1" accent2="accent2" accent3="accent3" accent4="accent4" accent5="accent5" accent6="accent6" hlink="hlink" folHlink="folHlink"/>
  <p:sldLayoutIdLst>
    <p:sldLayoutId id="2147483729"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hyperlink" Target="mailto:kessen0422@bayer.com"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3.png"/><Relationship Id="rId3" Type="http://schemas.openxmlformats.org/officeDocument/2006/relationships/image" Target="../media/image5.png"/><Relationship Id="rId7" Type="http://schemas.openxmlformats.org/officeDocument/2006/relationships/image" Target="../media/image8.png"/><Relationship Id="rId12" Type="http://schemas.openxmlformats.org/officeDocument/2006/relationships/image" Target="../media/image12.png"/><Relationship Id="rId2" Type="http://schemas.openxmlformats.org/officeDocument/2006/relationships/hyperlink" Target="https://support.zoom.us/hc/ja/articles/115002262083" TargetMode="External"/><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1.png"/><Relationship Id="rId5" Type="http://schemas.openxmlformats.org/officeDocument/2006/relationships/image" Target="../media/image6.png"/><Relationship Id="rId15" Type="http://schemas.openxmlformats.org/officeDocument/2006/relationships/image" Target="../media/image15.png"/><Relationship Id="rId10" Type="http://schemas.openxmlformats.org/officeDocument/2006/relationships/hyperlink" Target="https://zoom.us/download" TargetMode="External"/><Relationship Id="rId4" Type="http://schemas.openxmlformats.org/officeDocument/2006/relationships/hyperlink" Target="mailto:kessen0422@bayer.com" TargetMode="External"/><Relationship Id="rId9" Type="http://schemas.openxmlformats.org/officeDocument/2006/relationships/image" Target="../media/image10.png"/><Relationship Id="rId1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図 26">
            <a:extLst>
              <a:ext uri="{FF2B5EF4-FFF2-40B4-BE49-F238E27FC236}">
                <a16:creationId xmlns:a16="http://schemas.microsoft.com/office/drawing/2014/main" id="{C631BADD-07F1-B54B-8214-FE6316CCB567}"/>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555171" y="1084077"/>
            <a:ext cx="6227766" cy="2372310"/>
          </a:xfrm>
          <a:prstGeom prst="rect">
            <a:avLst/>
          </a:prstGeom>
        </p:spPr>
      </p:pic>
      <p:sp>
        <p:nvSpPr>
          <p:cNvPr id="2" name="テキスト ボックス 1"/>
          <p:cNvSpPr txBox="1"/>
          <p:nvPr/>
        </p:nvSpPr>
        <p:spPr>
          <a:xfrm>
            <a:off x="737080" y="8348476"/>
            <a:ext cx="6697209" cy="1777410"/>
          </a:xfrm>
          <a:prstGeom prst="rect">
            <a:avLst/>
          </a:prstGeom>
          <a:noFill/>
        </p:spPr>
        <p:txBody>
          <a:bodyPr wrap="square" rtlCol="0">
            <a:spAutoFit/>
          </a:bodyPr>
          <a:lstStyle/>
          <a:p>
            <a:r>
              <a:rPr lang="ja-JP"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ja-JP" sz="900" dirty="0">
                <a:latin typeface="Meiryo UI" panose="020B0604030504040204" pitchFamily="34" charset="-128"/>
                <a:ea typeface="Meiryo UI" panose="020B0604030504040204" pitchFamily="34" charset="-128"/>
              </a:rPr>
              <a:t>日本医師会生涯教育指定講座</a:t>
            </a:r>
            <a:r>
              <a:rPr lang="ja-JP" altLang="en-US" sz="900" dirty="0">
                <a:latin typeface="Meiryo UI" panose="020B0604030504040204" pitchFamily="34" charset="-128"/>
                <a:ea typeface="Meiryo UI" panose="020B0604030504040204" pitchFamily="34" charset="-128"/>
              </a:rPr>
              <a:t>　　 </a:t>
            </a:r>
            <a:r>
              <a:rPr lang="en-US" altLang="ja-JP" sz="900" dirty="0">
                <a:latin typeface="Meiryo UI" panose="020B0604030504040204" pitchFamily="34" charset="-128"/>
                <a:ea typeface="Meiryo UI" panose="020B0604030504040204" pitchFamily="34" charset="-128"/>
              </a:rPr>
              <a:t>1.5</a:t>
            </a:r>
            <a:r>
              <a:rPr lang="ja-JP" altLang="ja-JP" sz="900" dirty="0">
                <a:latin typeface="Meiryo UI" panose="020B0604030504040204" pitchFamily="34" charset="-128"/>
                <a:ea typeface="Meiryo UI" panose="020B0604030504040204" pitchFamily="34" charset="-128"/>
              </a:rPr>
              <a:t>単位（カリキュラムコード</a:t>
            </a:r>
            <a:r>
              <a:rPr lang="en-US" altLang="ja-JP" sz="900" dirty="0">
                <a:latin typeface="Meiryo UI" panose="020B0604030504040204" pitchFamily="34" charset="-128"/>
                <a:ea typeface="Meiryo UI" panose="020B0604030504040204" pitchFamily="34" charset="-128"/>
              </a:rPr>
              <a:t>: 12:</a:t>
            </a:r>
            <a:r>
              <a:rPr lang="ja-JP" altLang="en-US" sz="900" dirty="0">
                <a:latin typeface="Meiryo UI" panose="020B0604030504040204" pitchFamily="34" charset="-128"/>
                <a:ea typeface="Meiryo UI" panose="020B0604030504040204" pitchFamily="34" charset="-128"/>
              </a:rPr>
              <a:t>地域医療・</a:t>
            </a:r>
            <a:r>
              <a:rPr lang="en-US" altLang="ja-JP" sz="900" dirty="0">
                <a:latin typeface="Meiryo UI" panose="020B0604030504040204" pitchFamily="34" charset="-128"/>
                <a:ea typeface="Meiryo UI" panose="020B0604030504040204" pitchFamily="34" charset="-128"/>
              </a:rPr>
              <a:t>15:</a:t>
            </a:r>
            <a:r>
              <a:rPr lang="ja-JP" altLang="en-US" sz="900" dirty="0">
                <a:latin typeface="Meiryo UI" panose="020B0604030504040204" pitchFamily="34" charset="-128"/>
                <a:ea typeface="Meiryo UI" panose="020B0604030504040204" pitchFamily="34" charset="-128"/>
              </a:rPr>
              <a:t>臨床問題解決のプロセス・</a:t>
            </a:r>
            <a:r>
              <a:rPr lang="en-US" altLang="ja-JP" sz="900" dirty="0">
                <a:latin typeface="Meiryo UI" panose="020B0604030504040204" pitchFamily="34" charset="-128"/>
                <a:ea typeface="Meiryo UI" panose="020B0604030504040204" pitchFamily="34" charset="-128"/>
              </a:rPr>
              <a:t>42:</a:t>
            </a:r>
            <a:r>
              <a:rPr lang="ja-JP" altLang="en-US" sz="900" dirty="0">
                <a:latin typeface="Meiryo UI" panose="020B0604030504040204" pitchFamily="34" charset="-128"/>
                <a:ea typeface="Meiryo UI" panose="020B0604030504040204" pitchFamily="34" charset="-128"/>
              </a:rPr>
              <a:t>胸痛）（取得予定）</a:t>
            </a:r>
            <a:endParaRPr lang="en-US" altLang="ja-JP" sz="900" dirty="0">
              <a:latin typeface="Meiryo UI" panose="020B0604030504040204" pitchFamily="34" charset="-128"/>
              <a:ea typeface="Meiryo UI" panose="020B0604030504040204" pitchFamily="34" charset="-128"/>
            </a:endParaRPr>
          </a:p>
          <a:p>
            <a:r>
              <a:rPr lang="en-US" altLang="ja-JP" sz="900" dirty="0">
                <a:latin typeface="Meiryo UI" panose="020B0604030504040204" pitchFamily="34" charset="-128"/>
                <a:ea typeface="Meiryo UI" panose="020B0604030504040204" pitchFamily="34" charset="-128"/>
              </a:rPr>
              <a:t>※</a:t>
            </a:r>
            <a:r>
              <a:rPr lang="zh-TW" altLang="en-US" sz="900" dirty="0">
                <a:latin typeface="Meiryo UI" panose="020B0604030504040204" pitchFamily="34" charset="-128"/>
                <a:ea typeface="Meiryo UI" panose="020B0604030504040204" pitchFamily="34" charset="-128"/>
              </a:rPr>
              <a:t>日病薬病院薬学認定薬剤師制度</a:t>
            </a:r>
            <a:r>
              <a:rPr lang="ja-JP" altLang="en-US" sz="900" dirty="0">
                <a:latin typeface="Meiryo UI" panose="020B0604030504040204" pitchFamily="34" charset="-128"/>
                <a:ea typeface="Meiryo UI" panose="020B0604030504040204" pitchFamily="34" charset="-128"/>
              </a:rPr>
              <a:t>　</a:t>
            </a:r>
            <a:r>
              <a:rPr lang="en-US" altLang="zh-TW" sz="900" dirty="0">
                <a:latin typeface="Meiryo UI" panose="020B0604030504040204" pitchFamily="34" charset="-128"/>
                <a:ea typeface="Meiryo UI" panose="020B0604030504040204" pitchFamily="34" charset="-128"/>
              </a:rPr>
              <a:t>1</a:t>
            </a:r>
            <a:r>
              <a:rPr lang="zh-TW" altLang="en-US" sz="900" dirty="0">
                <a:latin typeface="Meiryo UI" panose="020B0604030504040204" pitchFamily="34" charset="-128"/>
                <a:ea typeface="Meiryo UI" panose="020B0604030504040204" pitchFamily="34" charset="-128"/>
              </a:rPr>
              <a:t>単位</a:t>
            </a:r>
            <a:r>
              <a:rPr lang="ja-JP" altLang="en-US" sz="900" dirty="0">
                <a:latin typeface="Meiryo UI" panose="020B0604030504040204" pitchFamily="34" charset="-128"/>
                <a:ea typeface="Meiryo UI" panose="020B0604030504040204" pitchFamily="34" charset="-128"/>
              </a:rPr>
              <a:t>（取得予定）</a:t>
            </a:r>
            <a:endParaRPr lang="en-US" altLang="ja-JP" sz="900" dirty="0">
              <a:latin typeface="Meiryo UI" panose="020B0604030504040204" pitchFamily="34" charset="-128"/>
              <a:ea typeface="Meiryo UI" panose="020B0604030504040204" pitchFamily="34" charset="-128"/>
            </a:endParaRPr>
          </a:p>
          <a:p>
            <a:r>
              <a:rPr kumimoji="0" lang="en-US" altLang="ja-JP" sz="900" dirty="0">
                <a:solidFill>
                  <a:srgbClr val="000000"/>
                </a:solidFill>
                <a:latin typeface="Meiryo UI" panose="020B0604030504040204" pitchFamily="34" charset="-128"/>
                <a:ea typeface="Meiryo UI" panose="020B0604030504040204" pitchFamily="34" charset="-128"/>
              </a:rPr>
              <a:t>※</a:t>
            </a:r>
            <a:r>
              <a:rPr lang="ja-JP" altLang="en-US" sz="900" dirty="0">
                <a:latin typeface="Meiryo UI" panose="020B0604030504040204" pitchFamily="34" charset="-128"/>
                <a:ea typeface="Meiryo UI" panose="020B0604030504040204" pitchFamily="34" charset="-128"/>
              </a:rPr>
              <a:t>日本薬剤師研修センター認定研修　</a:t>
            </a:r>
            <a:r>
              <a:rPr lang="en-US" altLang="ja-JP" sz="900" dirty="0">
                <a:latin typeface="Meiryo UI" panose="020B0604030504040204" pitchFamily="34" charset="-128"/>
                <a:ea typeface="Meiryo UI" panose="020B0604030504040204" pitchFamily="34" charset="-128"/>
              </a:rPr>
              <a:t>1</a:t>
            </a:r>
            <a:r>
              <a:rPr lang="ja-JP" altLang="en-US" sz="900" dirty="0">
                <a:latin typeface="Meiryo UI" panose="020B0604030504040204" pitchFamily="34" charset="-128"/>
                <a:ea typeface="Meiryo UI" panose="020B0604030504040204" pitchFamily="34" charset="-128"/>
              </a:rPr>
              <a:t>単位（取得予定）</a:t>
            </a:r>
            <a:endParaRPr lang="en-US" altLang="ja-JP" sz="900" dirty="0">
              <a:latin typeface="Meiryo UI" panose="020B0604030504040204" pitchFamily="34" charset="-128"/>
              <a:ea typeface="Meiryo UI" panose="020B0604030504040204" pitchFamily="34" charset="-128"/>
            </a:endParaRPr>
          </a:p>
          <a:p>
            <a:r>
              <a:rPr lang="ja-JP" altLang="en-US" sz="900" dirty="0">
                <a:latin typeface="Meiryo UI" panose="020B0604030504040204" pitchFamily="34" charset="-128"/>
                <a:ea typeface="Meiryo UI" panose="020B0604030504040204" pitchFamily="34" charset="-128"/>
              </a:rPr>
              <a:t>　　事前登録時に「薬剤師免許番号」を申請いただき、講演会中に提示の「キーワード」</a:t>
            </a:r>
            <a:r>
              <a:rPr lang="en-US" altLang="ja-JP" sz="900" dirty="0">
                <a:latin typeface="Meiryo UI" panose="020B0604030504040204" pitchFamily="34" charset="-128"/>
                <a:ea typeface="Meiryo UI" panose="020B0604030504040204" pitchFamily="34" charset="-128"/>
              </a:rPr>
              <a:t>2</a:t>
            </a:r>
            <a:r>
              <a:rPr lang="ja-JP" altLang="en-US" sz="900" dirty="0" err="1">
                <a:latin typeface="Meiryo UI" panose="020B0604030504040204" pitchFamily="34" charset="-128"/>
                <a:ea typeface="Meiryo UI" panose="020B0604030504040204" pitchFamily="34" charset="-128"/>
              </a:rPr>
              <a:t>つを</a:t>
            </a:r>
            <a:r>
              <a:rPr lang="ja-JP" altLang="en-US" sz="900" dirty="0">
                <a:latin typeface="Meiryo UI" panose="020B0604030504040204" pitchFamily="34" charset="-128"/>
                <a:ea typeface="Meiryo UI" panose="020B0604030504040204" pitchFamily="34" charset="-128"/>
              </a:rPr>
              <a:t>講演会後にメールいただきます</a:t>
            </a:r>
            <a:endParaRPr lang="en-US" altLang="ja-JP" sz="900" dirty="0">
              <a:latin typeface="Meiryo UI" panose="020B0604030504040204" pitchFamily="34" charset="-128"/>
              <a:ea typeface="Meiryo UI" panose="020B0604030504040204" pitchFamily="34" charset="-128"/>
            </a:endParaRPr>
          </a:p>
          <a:p>
            <a:r>
              <a:rPr lang="en-US" altLang="ja-JP" sz="1050" dirty="0">
                <a:latin typeface="Meiryo UI" panose="020B0604030504040204" pitchFamily="34" charset="-128"/>
                <a:ea typeface="Meiryo UI" panose="020B0604030504040204" pitchFamily="34" charset="-128"/>
              </a:rPr>
              <a:t>    </a:t>
            </a:r>
            <a:r>
              <a:rPr lang="ja-JP" altLang="en-US" sz="800" dirty="0">
                <a:latin typeface="Meiryo UI" panose="020B0604030504040204" pitchFamily="34" charset="-128"/>
                <a:ea typeface="Meiryo UI" panose="020B0604030504040204" pitchFamily="34" charset="-128"/>
              </a:rPr>
              <a:t>生涯教育認定、研修センター認定のために、参加者記録を医師会、薬剤師会と共有することがありますので、ご了承の上出席ください</a:t>
            </a:r>
            <a:endParaRPr lang="en-US" altLang="ja-JP" sz="800" dirty="0">
              <a:latin typeface="Meiryo UI" panose="020B0604030504040204" pitchFamily="34" charset="-128"/>
              <a:ea typeface="Meiryo UI" panose="020B0604030504040204" pitchFamily="34" charset="-128"/>
            </a:endParaRPr>
          </a:p>
          <a:p>
            <a:r>
              <a:rPr lang="ja-JP" altLang="en-US" sz="800" dirty="0">
                <a:solidFill>
                  <a:srgbClr val="FFFFFF">
                    <a:lumMod val="10000"/>
                  </a:srgbClr>
                </a:solidFill>
                <a:latin typeface="Meiryo UI" panose="020B0604030504040204" pitchFamily="50" charset="-128"/>
                <a:ea typeface="Meiryo UI" panose="020B0604030504040204" pitchFamily="50" charset="-128"/>
                <a:cs typeface="Meiryo UI" panose="020B0604030504040204" pitchFamily="50" charset="-128"/>
              </a:rPr>
              <a:t>◆単位申請についてのご留意事項</a:t>
            </a:r>
            <a:endParaRPr lang="en-US" altLang="ja-JP" sz="800" dirty="0">
              <a:solidFill>
                <a:srgbClr val="FFFFFF">
                  <a:lumMod val="10000"/>
                </a:srgb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a:solidFill>
                  <a:srgbClr val="FFFFFF">
                    <a:lumMod val="10000"/>
                  </a:srgbClr>
                </a:solidFill>
                <a:latin typeface="Meiryo UI" panose="020B0604030504040204" pitchFamily="50" charset="-128"/>
                <a:ea typeface="Meiryo UI" panose="020B0604030504040204" pitchFamily="50" charset="-128"/>
                <a:cs typeface="Meiryo UI" panose="020B0604030504040204" pitchFamily="50" charset="-128"/>
              </a:rPr>
              <a:t>・沖縄県病院薬剤師会会員以外の方は返信用封筒（切手貼付、住所記載）を同封いただいたものを県病薬事務局にお送りください。</a:t>
            </a:r>
            <a:endParaRPr lang="en-US" altLang="ja-JP" sz="800" dirty="0">
              <a:solidFill>
                <a:srgbClr val="FFFFFF">
                  <a:lumMod val="10000"/>
                </a:srgb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a:solidFill>
                  <a:srgbClr val="FFFFFF">
                    <a:lumMod val="10000"/>
                  </a:srgbClr>
                </a:solidFill>
                <a:latin typeface="Meiryo UI" panose="020B0604030504040204" pitchFamily="50" charset="-128"/>
                <a:ea typeface="Meiryo UI" panose="020B0604030504040204" pitchFamily="50" charset="-128"/>
                <a:cs typeface="Meiryo UI" panose="020B0604030504040204" pitchFamily="50" charset="-128"/>
              </a:rPr>
              <a:t>・沖縄県外で日本薬剤師研修センターの認定研修単位をご希望される方は別途お手続きが必要なため担当者よりご連絡をさせていただきます。</a:t>
            </a:r>
            <a:endParaRPr lang="en-US" altLang="ja-JP" sz="800" dirty="0">
              <a:solidFill>
                <a:srgbClr val="FFFFFF">
                  <a:lumMod val="10000"/>
                </a:srgb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a:solidFill>
                  <a:srgbClr val="FFFFFF">
                    <a:lumMod val="10000"/>
                  </a:srgbClr>
                </a:solidFill>
                <a:latin typeface="Meiryo UI" panose="020B0604030504040204" pitchFamily="50" charset="-128"/>
                <a:ea typeface="Meiryo UI" panose="020B0604030504040204" pitchFamily="50" charset="-128"/>
              </a:rPr>
              <a:t>・</a:t>
            </a:r>
            <a:r>
              <a:rPr lang="ja-JP" altLang="en-US" sz="800" dirty="0">
                <a:solidFill>
                  <a:prstClr val="black"/>
                </a:solidFill>
                <a:latin typeface="Meiryo UI" panose="020B0604030504040204" pitchFamily="50" charset="-128"/>
                <a:ea typeface="Meiryo UI" panose="020B0604030504040204" pitchFamily="50" charset="-128"/>
              </a:rPr>
              <a:t>単位申請のために、参加者記録を医師会、薬剤師会と共有することがありますので、ご了承の上出席ください</a:t>
            </a:r>
            <a:endParaRPr lang="en-US" altLang="ja-JP" sz="800" dirty="0">
              <a:solidFill>
                <a:prstClr val="black"/>
              </a:solidFill>
              <a:latin typeface="Meiryo UI" panose="020B0604030504040204" pitchFamily="50" charset="-128"/>
              <a:ea typeface="Meiryo UI" panose="020B0604030504040204" pitchFamily="50" charset="-128"/>
            </a:endParaRPr>
          </a:p>
          <a:p>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・薬剤師の先生は日本薬剤師研修センターか日病薬病院薬学認定単位のどちらかの単位取得が可能です</a:t>
            </a:r>
            <a:endPar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・日病薬病院薬学認定単位は</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45</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分で</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0.5</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単位の取得が可能です。</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単位の場合は</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90</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分の聴講が必須となりますのでご注意ください</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800" dirty="0"/>
          </a:p>
          <a:p>
            <a:endParaRPr lang="en-US" altLang="ja-JP" sz="7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p:cNvSpPr txBox="1"/>
          <p:nvPr/>
        </p:nvSpPr>
        <p:spPr>
          <a:xfrm>
            <a:off x="608224" y="146701"/>
            <a:ext cx="6480000" cy="954107"/>
          </a:xfrm>
          <a:prstGeom prst="rect">
            <a:avLst/>
          </a:prstGeom>
          <a:noFill/>
        </p:spPr>
        <p:txBody>
          <a:bodyPr wrap="square" rtlCol="0">
            <a:spAutoFit/>
          </a:bodyPr>
          <a:lstStyle/>
          <a:p>
            <a:pPr algn="ctr">
              <a:tabLst>
                <a:tab pos="700088" algn="l"/>
              </a:tabLst>
            </a:pPr>
            <a:r>
              <a:rPr lang="ja-JP" altLang="en-US" sz="3600" b="1" u="sng" dirty="0">
                <a:solidFill>
                  <a:srgbClr val="EC008C"/>
                </a:solidFill>
                <a:latin typeface="Lucida Calligraphy" panose="03010101010101010101" pitchFamily="66" charset="0"/>
                <a:ea typeface="Meiryo UI" panose="020B0604030504040204" pitchFamily="50" charset="-128"/>
                <a:cs typeface="Meiryo UI" panose="020B0604030504040204" pitchFamily="50" charset="-128"/>
              </a:rPr>
              <a:t>琉球血栓症セミナー</a:t>
            </a:r>
            <a:endParaRPr lang="en-US" altLang="ja-JP" sz="3600" b="1" u="sng" dirty="0">
              <a:solidFill>
                <a:srgbClr val="EC008C"/>
              </a:solidFill>
              <a:latin typeface="Lucida Calligraphy" panose="03010101010101010101" pitchFamily="66" charset="0"/>
              <a:ea typeface="Meiryo UI" panose="020B0604030504040204" pitchFamily="50" charset="-128"/>
              <a:cs typeface="Meiryo UI" panose="020B0604030504040204" pitchFamily="50" charset="-128"/>
            </a:endParaRPr>
          </a:p>
          <a:p>
            <a:pPr algn="ctr"/>
            <a:r>
              <a:rPr lang="en-US" altLang="ja-JP" sz="2000" b="1" dirty="0">
                <a:solidFill>
                  <a:srgbClr val="541A84"/>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a:solidFill>
                  <a:srgbClr val="541A84"/>
                </a:solidFill>
                <a:latin typeface="Meiryo UI" panose="020B0604030504040204" pitchFamily="50" charset="-128"/>
                <a:ea typeface="Meiryo UI" panose="020B0604030504040204" pitchFamily="50" charset="-128"/>
                <a:cs typeface="Meiryo UI" panose="020B0604030504040204" pitchFamily="50" charset="-128"/>
              </a:rPr>
              <a:t>オンライン講演会</a:t>
            </a:r>
            <a:r>
              <a:rPr lang="en-US" altLang="ja-JP" sz="2000" b="1" dirty="0">
                <a:solidFill>
                  <a:srgbClr val="541A84"/>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000" b="1" dirty="0">
              <a:solidFill>
                <a:srgbClr val="541A84"/>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テキスト ボックス 7"/>
          <p:cNvSpPr txBox="1"/>
          <p:nvPr/>
        </p:nvSpPr>
        <p:spPr>
          <a:xfrm>
            <a:off x="555171" y="3372514"/>
            <a:ext cx="6732251" cy="2262158"/>
          </a:xfrm>
          <a:prstGeom prst="rect">
            <a:avLst/>
          </a:prstGeom>
          <a:noFill/>
        </p:spPr>
        <p:txBody>
          <a:bodyPr wrap="square" rtlCol="0">
            <a:spAutoFit/>
          </a:bodyPr>
          <a:lstStyle/>
          <a:p>
            <a:pPr>
              <a:spcBef>
                <a:spcPts val="600"/>
              </a:spcBef>
            </a:pPr>
            <a:r>
              <a:rPr kumimoji="1" lang="ja-JP" altLang="en-US" sz="1800" b="1" dirty="0">
                <a:latin typeface="Meiryo UI" panose="020B0604030504040204" pitchFamily="50" charset="-128"/>
                <a:ea typeface="Meiryo UI" panose="020B0604030504040204" pitchFamily="50" charset="-128"/>
                <a:cs typeface="Meiryo UI" panose="020B0604030504040204" pitchFamily="50" charset="-128"/>
              </a:rPr>
              <a:t>日時：</a:t>
            </a:r>
            <a:r>
              <a:rPr kumimoji="1" lang="en-US" altLang="ja-JP" sz="1800" b="1" dirty="0">
                <a:latin typeface="Meiryo UI" panose="020B0604030504040204" pitchFamily="50" charset="-128"/>
                <a:ea typeface="Meiryo UI" panose="020B0604030504040204" pitchFamily="50" charset="-128"/>
                <a:cs typeface="Meiryo UI" panose="020B0604030504040204" pitchFamily="50" charset="-128"/>
              </a:rPr>
              <a:t>2021</a:t>
            </a:r>
            <a:r>
              <a:rPr kumimoji="1" lang="ja-JP" altLang="en-US" sz="1800" b="1" dirty="0">
                <a:latin typeface="Meiryo UI" panose="020B0604030504040204" pitchFamily="50" charset="-128"/>
                <a:ea typeface="Meiryo UI" panose="020B0604030504040204" pitchFamily="50" charset="-128"/>
                <a:cs typeface="Meiryo UI" panose="020B0604030504040204" pitchFamily="50" charset="-128"/>
              </a:rPr>
              <a:t>年 </a:t>
            </a:r>
            <a:r>
              <a:rPr kumimoji="1" lang="en-US" altLang="ja-JP" sz="3200" b="1" dirty="0">
                <a:solidFill>
                  <a:srgbClr val="EC008C"/>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800" b="1" dirty="0">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3200" b="1" dirty="0">
                <a:solidFill>
                  <a:srgbClr val="EC008C"/>
                </a:solidFill>
                <a:latin typeface="Meiryo UI" panose="020B0604030504040204" pitchFamily="50" charset="-128"/>
                <a:ea typeface="Meiryo UI" panose="020B0604030504040204" pitchFamily="50" charset="-128"/>
                <a:cs typeface="Meiryo UI" panose="020B0604030504040204" pitchFamily="50" charset="-128"/>
              </a:rPr>
              <a:t>22</a:t>
            </a:r>
            <a:r>
              <a:rPr kumimoji="1" lang="ja-JP" altLang="en-US" sz="1800" b="1" dirty="0">
                <a:latin typeface="Meiryo UI" panose="020B0604030504040204" pitchFamily="50" charset="-128"/>
                <a:ea typeface="Meiryo UI" panose="020B0604030504040204" pitchFamily="50" charset="-128"/>
                <a:cs typeface="Meiryo UI" panose="020B0604030504040204" pitchFamily="50" charset="-128"/>
              </a:rPr>
              <a:t>日（木）</a:t>
            </a:r>
            <a:r>
              <a:rPr kumimoji="1" lang="en-US" altLang="ja-JP" sz="2000" b="1" dirty="0">
                <a:solidFill>
                  <a:srgbClr val="EC008C"/>
                </a:solidFill>
                <a:latin typeface="Meiryo UI" panose="020B0604030504040204" pitchFamily="50" charset="-128"/>
                <a:ea typeface="Meiryo UI" panose="020B0604030504040204" pitchFamily="50" charset="-128"/>
                <a:cs typeface="Meiryo UI" panose="020B0604030504040204" pitchFamily="50" charset="-128"/>
              </a:rPr>
              <a:t>19</a:t>
            </a:r>
            <a:r>
              <a:rPr lang="en-US" altLang="ja-JP" sz="2000" b="1" dirty="0">
                <a:solidFill>
                  <a:srgbClr val="EC008C"/>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000" b="1" dirty="0">
                <a:solidFill>
                  <a:srgbClr val="EC008C"/>
                </a:solidFill>
                <a:latin typeface="Meiryo UI" panose="020B0604030504040204" pitchFamily="50" charset="-128"/>
                <a:ea typeface="Meiryo UI" panose="020B0604030504040204" pitchFamily="50" charset="-128"/>
                <a:cs typeface="Meiryo UI" panose="020B0604030504040204" pitchFamily="50" charset="-128"/>
              </a:rPr>
              <a:t>00</a:t>
            </a:r>
            <a:r>
              <a:rPr kumimoji="1" lang="ja-JP" altLang="en-US" sz="2000" b="1" dirty="0">
                <a:solidFill>
                  <a:srgbClr val="EC008C"/>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000" b="1" dirty="0">
                <a:solidFill>
                  <a:srgbClr val="EC008C"/>
                </a:solidFill>
                <a:latin typeface="Meiryo UI" panose="020B0604030504040204" pitchFamily="50" charset="-128"/>
                <a:ea typeface="Meiryo UI" panose="020B0604030504040204" pitchFamily="50" charset="-128"/>
                <a:cs typeface="Meiryo UI" panose="020B0604030504040204" pitchFamily="50" charset="-128"/>
              </a:rPr>
              <a:t>2</a:t>
            </a:r>
            <a:r>
              <a:rPr lang="en-US" altLang="ja-JP" sz="2000" b="1" dirty="0">
                <a:solidFill>
                  <a:srgbClr val="EC008C"/>
                </a:solidFill>
                <a:latin typeface="Meiryo UI" panose="020B0604030504040204" pitchFamily="50" charset="-128"/>
                <a:ea typeface="Meiryo UI" panose="020B0604030504040204" pitchFamily="50" charset="-128"/>
                <a:cs typeface="Meiryo UI" panose="020B0604030504040204" pitchFamily="50" charset="-128"/>
              </a:rPr>
              <a:t>0:45</a:t>
            </a:r>
          </a:p>
          <a:p>
            <a:pPr>
              <a:spcBef>
                <a:spcPts val="600"/>
              </a:spcBef>
            </a:pPr>
            <a:r>
              <a:rPr kumimoji="1" lang="en-US" altLang="ja-JP" sz="1400" b="1"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400" b="1" dirty="0">
                <a:latin typeface="Meiryo UI" panose="020B0604030504040204" pitchFamily="50" charset="-128"/>
                <a:ea typeface="Meiryo UI" panose="020B0604030504040204" pitchFamily="50" charset="-128"/>
                <a:cs typeface="Meiryo UI" panose="020B0604030504040204" pitchFamily="50" charset="-128"/>
              </a:rPr>
              <a:t>18:50</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よりアクセスできます</a:t>
            </a:r>
            <a:r>
              <a:rPr kumimoji="1" lang="en-US" altLang="ja-JP" sz="1400" dirty="0">
                <a:latin typeface="Meiryo UI" panose="020B0604030504040204" pitchFamily="50" charset="-128"/>
                <a:ea typeface="Meiryo UI" panose="020B0604030504040204" pitchFamily="50" charset="-128"/>
                <a:cs typeface="Meiryo UI" panose="020B0604030504040204" pitchFamily="50" charset="-128"/>
              </a:rPr>
              <a:t>)</a:t>
            </a:r>
          </a:p>
          <a:p>
            <a:pPr>
              <a:spcBef>
                <a:spcPct val="0"/>
              </a:spcBef>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a:solidFill>
                  <a:srgbClr val="EC008C"/>
                </a:solidFill>
                <a:latin typeface="Meiryo UI" panose="020B0604030504040204" pitchFamily="50" charset="-128"/>
                <a:ea typeface="Meiryo UI" panose="020B0604030504040204" pitchFamily="50" charset="-128"/>
                <a:cs typeface="Meiryo UI" panose="020B0604030504040204" pitchFamily="50" charset="-128"/>
              </a:rPr>
              <a:t>ZOOM</a:t>
            </a:r>
            <a:r>
              <a:rPr lang="ja-JP" altLang="en-US" sz="2000" b="1" dirty="0">
                <a:solidFill>
                  <a:srgbClr val="EC008C"/>
                </a:solidFill>
                <a:latin typeface="Meiryo UI" panose="020B0604030504040204" pitchFamily="50" charset="-128"/>
                <a:ea typeface="Meiryo UI" panose="020B0604030504040204" pitchFamily="50" charset="-128"/>
                <a:cs typeface="Meiryo UI" panose="020B0604030504040204" pitchFamily="50" charset="-128"/>
              </a:rPr>
              <a:t>配信</a:t>
            </a:r>
            <a:r>
              <a:rPr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：パソコン・携帯・タブレットからご参加ください</a:t>
            </a:r>
            <a:endParaRPr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spcBef>
                <a:spcPct val="0"/>
              </a:spcBef>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お手数をおかけしますが、二次元コードから登録、もしくは下記にメールください</a:t>
            </a: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spcBef>
                <a:spcPct val="0"/>
              </a:spcBef>
            </a:pP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参加登録用メール：　</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hlinkClick r:id="rId4"/>
              </a:rPr>
              <a:t>kessen0422@bayer.com</a:t>
            </a: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spcBef>
                <a:spcPct val="0"/>
              </a:spcBef>
            </a:pP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5" name="グループ化 14">
            <a:extLst>
              <a:ext uri="{FF2B5EF4-FFF2-40B4-BE49-F238E27FC236}">
                <a16:creationId xmlns:a16="http://schemas.microsoft.com/office/drawing/2014/main" id="{D357A075-EF5E-C14C-9C29-87E9363F194F}"/>
              </a:ext>
            </a:extLst>
          </p:cNvPr>
          <p:cNvGrpSpPr/>
          <p:nvPr/>
        </p:nvGrpSpPr>
        <p:grpSpPr>
          <a:xfrm>
            <a:off x="555171" y="5066559"/>
            <a:ext cx="6732250" cy="1583840"/>
            <a:chOff x="473090" y="5260488"/>
            <a:chExt cx="6732250" cy="1086523"/>
          </a:xfrm>
        </p:grpSpPr>
        <p:sp>
          <p:nvSpPr>
            <p:cNvPr id="31" name="テキスト ボックス 30"/>
            <p:cNvSpPr txBox="1"/>
            <p:nvPr/>
          </p:nvSpPr>
          <p:spPr>
            <a:xfrm>
              <a:off x="913512" y="6020545"/>
              <a:ext cx="6173073" cy="232250"/>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演者</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岩淵　成志 </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先生　　琉球大学病院 低侵襲心血管治療センター 特命教授</a:t>
              </a:r>
              <a:endParaRPr lang="en-US" altLang="ja-JP"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p:cNvSpPr/>
            <p:nvPr/>
          </p:nvSpPr>
          <p:spPr>
            <a:xfrm>
              <a:off x="902575" y="5263809"/>
              <a:ext cx="5228432" cy="274478"/>
            </a:xfrm>
            <a:prstGeom prst="rect">
              <a:avLst/>
            </a:prstGeom>
          </p:spPr>
          <p:txBody>
            <a:bodyPr wrap="square">
              <a:spAutoFit/>
            </a:bodyPr>
            <a:lstStyle/>
            <a:p>
              <a:pPr lvl="0" defTabSz="860249">
                <a:defRPr/>
              </a:pPr>
              <a:r>
                <a:rPr kumimoji="0" lang="ja-JP" altLang="en-US" sz="2000" b="1" kern="0" dirty="0">
                  <a:solidFill>
                    <a:srgbClr val="4F2D7F"/>
                  </a:solidFill>
                  <a:latin typeface="Meiryo UI" panose="020B0604030504040204" pitchFamily="50" charset="-128"/>
                  <a:ea typeface="Meiryo UI" panose="020B0604030504040204" pitchFamily="50" charset="-128"/>
                  <a:cs typeface="Meiryo UI" panose="020B0604030504040204" pitchFamily="50" charset="-128"/>
                </a:rPr>
                <a:t>「日本人の血栓リスクと日本版</a:t>
              </a:r>
              <a:r>
                <a:rPr kumimoji="0" lang="en-US" altLang="ja-JP" sz="2000" b="1" kern="0" dirty="0">
                  <a:solidFill>
                    <a:srgbClr val="4F2D7F"/>
                  </a:solidFill>
                  <a:latin typeface="Meiryo UI" panose="020B0604030504040204" pitchFamily="50" charset="-128"/>
                  <a:ea typeface="Meiryo UI" panose="020B0604030504040204" pitchFamily="50" charset="-128"/>
                  <a:cs typeface="Meiryo UI" panose="020B0604030504040204" pitchFamily="50" charset="-128"/>
                </a:rPr>
                <a:t>HBR</a:t>
              </a:r>
              <a:r>
                <a:rPr kumimoji="0" lang="ja-JP" altLang="en-US" sz="2000" b="1" kern="0" dirty="0">
                  <a:solidFill>
                    <a:srgbClr val="4F2D7F"/>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600" b="1" kern="0" dirty="0">
                  <a:solidFill>
                    <a:srgbClr val="4F2D7F"/>
                  </a:solidFill>
                  <a:latin typeface="Meiryo UI" panose="020B0604030504040204" pitchFamily="50" charset="-128"/>
                  <a:ea typeface="Meiryo UI" panose="020B0604030504040204" pitchFamily="50" charset="-128"/>
                  <a:cs typeface="Meiryo UI" panose="020B0604030504040204" pitchFamily="50" charset="-128"/>
                </a:rPr>
                <a:t>　　　　</a:t>
              </a:r>
              <a:endParaRPr kumimoji="0" lang="en-US" altLang="ja-JP" sz="1600" b="1" i="0" u="none" strike="noStrike" kern="0" cap="none" spc="0" normalizeH="0" baseline="0" noProof="0" dirty="0">
                <a:ln>
                  <a:noFill/>
                </a:ln>
                <a:solidFill>
                  <a:srgbClr val="4F2D7F"/>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テキスト ボックス 28">
              <a:extLst>
                <a:ext uri="{FF2B5EF4-FFF2-40B4-BE49-F238E27FC236}">
                  <a16:creationId xmlns:a16="http://schemas.microsoft.com/office/drawing/2014/main" id="{C71A2484-C86C-B54D-A1D5-CB1179983066}"/>
                </a:ext>
              </a:extLst>
            </p:cNvPr>
            <p:cNvSpPr txBox="1"/>
            <p:nvPr/>
          </p:nvSpPr>
          <p:spPr>
            <a:xfrm>
              <a:off x="473090" y="5260488"/>
              <a:ext cx="363818" cy="1086523"/>
            </a:xfrm>
            <a:prstGeom prst="rect">
              <a:avLst/>
            </a:prstGeom>
            <a:solidFill>
              <a:srgbClr val="4F2D7F"/>
            </a:solidFill>
          </p:spPr>
          <p:txBody>
            <a:bodyPr vert="eaVert" wrap="square" rtlCol="0">
              <a:spAutoFit/>
            </a:bodyPr>
            <a:lstStyle/>
            <a:p>
              <a:pPr algn="ctr"/>
              <a:r>
                <a:rPr lang="ja-JP" altLang="en-US" sz="1100" b="1">
                  <a:solidFill>
                    <a:schemeClr val="bg1"/>
                  </a:solidFill>
                  <a:latin typeface="Meiryo UI" panose="020B0604030504040204" pitchFamily="50" charset="-128"/>
                  <a:ea typeface="Meiryo UI" panose="020B0604030504040204" pitchFamily="50" charset="-128"/>
                  <a:cs typeface="Meiryo UI" panose="020B0604030504040204" pitchFamily="50" charset="-128"/>
                </a:rPr>
                <a:t>特別講演</a:t>
              </a:r>
              <a:r>
                <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1</a:t>
              </a:r>
              <a:endParaRPr kumimoji="1"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a:extLst>
                <a:ext uri="{FF2B5EF4-FFF2-40B4-BE49-F238E27FC236}">
                  <a16:creationId xmlns:a16="http://schemas.microsoft.com/office/drawing/2014/main" id="{77C5D77D-868D-3046-A532-21E0B0BAC689}"/>
                </a:ext>
              </a:extLst>
            </p:cNvPr>
            <p:cNvCxnSpPr>
              <a:cxnSpLocks/>
            </p:cNvCxnSpPr>
            <p:nvPr/>
          </p:nvCxnSpPr>
          <p:spPr>
            <a:xfrm>
              <a:off x="836908" y="5717218"/>
              <a:ext cx="5294099" cy="4359"/>
            </a:xfrm>
            <a:prstGeom prst="line">
              <a:avLst/>
            </a:prstGeom>
            <a:ln w="12700">
              <a:solidFill>
                <a:srgbClr val="4F2D7F"/>
              </a:solidFill>
            </a:ln>
          </p:spPr>
          <p:style>
            <a:lnRef idx="1">
              <a:schemeClr val="accent1"/>
            </a:lnRef>
            <a:fillRef idx="0">
              <a:schemeClr val="accent1"/>
            </a:fillRef>
            <a:effectRef idx="0">
              <a:schemeClr val="accent1"/>
            </a:effectRef>
            <a:fontRef idx="minor">
              <a:schemeClr val="tx1"/>
            </a:fontRef>
          </p:style>
        </p:cxnSp>
        <p:sp>
          <p:nvSpPr>
            <p:cNvPr id="47" name="テキスト ボックス 46">
              <a:extLst>
                <a:ext uri="{FF2B5EF4-FFF2-40B4-BE49-F238E27FC236}">
                  <a16:creationId xmlns:a16="http://schemas.microsoft.com/office/drawing/2014/main" id="{95065FBB-F3D2-E244-AA2B-59A3132F47F7}"/>
                </a:ext>
              </a:extLst>
            </p:cNvPr>
            <p:cNvSpPr txBox="1"/>
            <p:nvPr/>
          </p:nvSpPr>
          <p:spPr>
            <a:xfrm>
              <a:off x="6131007" y="5583791"/>
              <a:ext cx="1074333" cy="179466"/>
            </a:xfrm>
            <a:prstGeom prst="rect">
              <a:avLst/>
            </a:prstGeom>
            <a:noFill/>
          </p:spPr>
          <p:txBody>
            <a:bodyPr wrap="none" rtlCol="0">
              <a:spAutoFit/>
            </a:bodyPr>
            <a:lstStyle/>
            <a:p>
              <a:pPr algn="r"/>
              <a:r>
                <a:rPr kumimoji="1" lang="en-US" altLang="ja-JP" sz="1100" dirty="0">
                  <a:solidFill>
                    <a:srgbClr val="4F2D7F"/>
                  </a:solidFill>
                  <a:latin typeface="Meiryo UI" panose="020B0604030504040204" pitchFamily="50" charset="-128"/>
                  <a:ea typeface="Meiryo UI" panose="020B0604030504040204" pitchFamily="50" charset="-128"/>
                  <a:cs typeface="Meiryo UI" panose="020B0604030504040204" pitchFamily="50" charset="-128"/>
                </a:rPr>
                <a:t>19:00-19:45</a:t>
              </a:r>
              <a:endParaRPr kumimoji="1" lang="ja-JP" altLang="en-US" sz="1100" dirty="0">
                <a:solidFill>
                  <a:srgbClr val="4F2D7F"/>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テキスト ボックス 49">
              <a:extLst>
                <a:ext uri="{FF2B5EF4-FFF2-40B4-BE49-F238E27FC236}">
                  <a16:creationId xmlns:a16="http://schemas.microsoft.com/office/drawing/2014/main" id="{B564B660-4AD7-1343-A3B3-4F4A148E523E}"/>
                </a:ext>
              </a:extLst>
            </p:cNvPr>
            <p:cNvSpPr txBox="1"/>
            <p:nvPr/>
          </p:nvSpPr>
          <p:spPr>
            <a:xfrm>
              <a:off x="913512" y="5757786"/>
              <a:ext cx="5091503" cy="232250"/>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座長：</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山内　昌喜 </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先生    沖縄医療生活協同組合　沖縄協同病院　副院長</a:t>
              </a:r>
              <a:endParaRPr lang="en-US" altLang="ja-JP"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51" name="グループ化 50">
            <a:extLst>
              <a:ext uri="{FF2B5EF4-FFF2-40B4-BE49-F238E27FC236}">
                <a16:creationId xmlns:a16="http://schemas.microsoft.com/office/drawing/2014/main" id="{AE2197BF-6890-7841-8259-05A9073B8697}"/>
              </a:ext>
            </a:extLst>
          </p:cNvPr>
          <p:cNvGrpSpPr/>
          <p:nvPr/>
        </p:nvGrpSpPr>
        <p:grpSpPr>
          <a:xfrm>
            <a:off x="555171" y="6822457"/>
            <a:ext cx="6878205" cy="1438114"/>
            <a:chOff x="473090" y="5260488"/>
            <a:chExt cx="6878205" cy="1086523"/>
          </a:xfrm>
        </p:grpSpPr>
        <p:sp>
          <p:nvSpPr>
            <p:cNvPr id="52" name="テキスト ボックス 51">
              <a:extLst>
                <a:ext uri="{FF2B5EF4-FFF2-40B4-BE49-F238E27FC236}">
                  <a16:creationId xmlns:a16="http://schemas.microsoft.com/office/drawing/2014/main" id="{4A12D653-6C50-E044-AEB8-044B1D440101}"/>
                </a:ext>
              </a:extLst>
            </p:cNvPr>
            <p:cNvSpPr txBox="1"/>
            <p:nvPr/>
          </p:nvSpPr>
          <p:spPr>
            <a:xfrm>
              <a:off x="913512" y="6020545"/>
              <a:ext cx="5869425" cy="255784"/>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演者</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安田　聡　　</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先生　  </a:t>
              </a:r>
              <a:r>
                <a:rPr lang="ja-JP" altLang="en-US" sz="1100" b="1" dirty="0">
                  <a:latin typeface="Meiryo UI" panose="020B0604030504040204" pitchFamily="50" charset="-128"/>
                  <a:ea typeface="Meiryo UI" panose="020B0604030504040204" pitchFamily="50" charset="-128"/>
                </a:rPr>
                <a:t>東北大学大学院医学系研究科　循環器内科学分野　教授</a:t>
              </a:r>
              <a:endParaRPr lang="en-US" altLang="ja-JP" sz="1100" b="1" dirty="0">
                <a:latin typeface="Meiryo UI" panose="020B0604030504040204" pitchFamily="50" charset="-128"/>
                <a:ea typeface="Meiryo UI" panose="020B0604030504040204" pitchFamily="50" charset="-128"/>
              </a:endParaRPr>
            </a:p>
          </p:txBody>
        </p:sp>
        <p:sp>
          <p:nvSpPr>
            <p:cNvPr id="53" name="正方形/長方形 52">
              <a:extLst>
                <a:ext uri="{FF2B5EF4-FFF2-40B4-BE49-F238E27FC236}">
                  <a16:creationId xmlns:a16="http://schemas.microsoft.com/office/drawing/2014/main" id="{FAF296D4-BE8A-724F-8EA1-BADA21AC865A}"/>
                </a:ext>
              </a:extLst>
            </p:cNvPr>
            <p:cNvSpPr/>
            <p:nvPr/>
          </p:nvSpPr>
          <p:spPr>
            <a:xfrm>
              <a:off x="902575" y="5263809"/>
              <a:ext cx="6448720" cy="302291"/>
            </a:xfrm>
            <a:prstGeom prst="rect">
              <a:avLst/>
            </a:prstGeom>
          </p:spPr>
          <p:txBody>
            <a:bodyPr wrap="square">
              <a:spAutoFit/>
            </a:bodyPr>
            <a:lstStyle/>
            <a:p>
              <a:pPr lvl="0" defTabSz="860249">
                <a:defRPr/>
              </a:pPr>
              <a:r>
                <a:rPr kumimoji="0" lang="ja-JP" altLang="en-US" sz="2000" b="1" kern="0" dirty="0">
                  <a:solidFill>
                    <a:srgbClr val="4F2D7F"/>
                  </a:solidFill>
                  <a:latin typeface="Meiryo UI" panose="020B0604030504040204" pitchFamily="50" charset="-128"/>
                  <a:ea typeface="Meiryo UI" panose="020B0604030504040204" pitchFamily="50" charset="-128"/>
                  <a:cs typeface="Meiryo UI" panose="020B0604030504040204" pitchFamily="50" charset="-128"/>
                </a:rPr>
                <a:t>「高齢化と多疾患罹患時代の</a:t>
              </a:r>
              <a:r>
                <a:rPr kumimoji="0" lang="en-US" altLang="ja-JP" sz="2000" b="1" kern="0" dirty="0">
                  <a:solidFill>
                    <a:srgbClr val="4F2D7F"/>
                  </a:solidFill>
                  <a:latin typeface="Meiryo UI" panose="020B0604030504040204" pitchFamily="50" charset="-128"/>
                  <a:ea typeface="Meiryo UI" panose="020B0604030504040204" pitchFamily="50" charset="-128"/>
                  <a:cs typeface="Meiryo UI" panose="020B0604030504040204" pitchFamily="50" charset="-128"/>
                </a:rPr>
                <a:t>Less is More </a:t>
              </a:r>
              <a:r>
                <a:rPr kumimoji="0" lang="ja-JP" altLang="en-US" sz="2000" b="1" kern="0" dirty="0">
                  <a:solidFill>
                    <a:srgbClr val="4F2D7F"/>
                  </a:solidFill>
                  <a:latin typeface="Meiryo UI" panose="020B0604030504040204" pitchFamily="50" charset="-128"/>
                  <a:ea typeface="Meiryo UI" panose="020B0604030504040204" pitchFamily="50" charset="-128"/>
                  <a:cs typeface="Meiryo UI" panose="020B0604030504040204" pitchFamily="50" charset="-128"/>
                </a:rPr>
                <a:t>レジメン</a:t>
              </a:r>
              <a:r>
                <a:rPr kumimoji="0" lang="ja-JP" altLang="en-US" sz="2000" b="1" kern="0" dirty="0">
                  <a:solidFill>
                    <a:srgbClr val="4F2D7F"/>
                  </a:solidFill>
                  <a:latin typeface="Meiryo UI" panose="020B0604030504040204" pitchFamily="50" charset="-128"/>
                  <a:ea typeface="Meiryo UI" panose="020B0604030504040204" pitchFamily="50" charset="-128"/>
                </a:rPr>
                <a:t>」</a:t>
              </a:r>
              <a:r>
                <a:rPr kumimoji="0" lang="ja-JP" altLang="en-US" sz="2000" b="1" kern="0" dirty="0">
                  <a:solidFill>
                    <a:srgbClr val="4F2D7F"/>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600" b="1" kern="0" dirty="0">
                  <a:solidFill>
                    <a:srgbClr val="4F2D7F"/>
                  </a:solidFill>
                  <a:latin typeface="Meiryo UI" panose="020B0604030504040204" pitchFamily="50" charset="-128"/>
                  <a:ea typeface="Meiryo UI" panose="020B0604030504040204" pitchFamily="50" charset="-128"/>
                  <a:cs typeface="Meiryo UI" panose="020B0604030504040204" pitchFamily="50" charset="-128"/>
                </a:rPr>
                <a:t>　　　　</a:t>
              </a:r>
              <a:endParaRPr kumimoji="0" lang="en-US" altLang="ja-JP" sz="1600" b="1" i="0" u="none" strike="noStrike" kern="0" cap="none" spc="0" normalizeH="0" baseline="0" noProof="0" dirty="0">
                <a:ln>
                  <a:noFill/>
                </a:ln>
                <a:solidFill>
                  <a:srgbClr val="4F2D7F"/>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54" name="テキスト ボックス 53">
              <a:extLst>
                <a:ext uri="{FF2B5EF4-FFF2-40B4-BE49-F238E27FC236}">
                  <a16:creationId xmlns:a16="http://schemas.microsoft.com/office/drawing/2014/main" id="{6417D3F4-39DD-2C4C-B195-FB23DED972A8}"/>
                </a:ext>
              </a:extLst>
            </p:cNvPr>
            <p:cNvSpPr txBox="1"/>
            <p:nvPr/>
          </p:nvSpPr>
          <p:spPr>
            <a:xfrm>
              <a:off x="473090" y="5260488"/>
              <a:ext cx="363818" cy="1086523"/>
            </a:xfrm>
            <a:prstGeom prst="rect">
              <a:avLst/>
            </a:prstGeom>
            <a:solidFill>
              <a:srgbClr val="4F2D7F"/>
            </a:solidFill>
          </p:spPr>
          <p:txBody>
            <a:bodyPr vert="eaVert" wrap="square" rtlCol="0">
              <a:spAutoFit/>
            </a:bodyPr>
            <a:lstStyle/>
            <a:p>
              <a:pPr algn="ctr"/>
              <a:r>
                <a:rPr lang="ja-JP" altLang="en-US" sz="1100" b="1">
                  <a:solidFill>
                    <a:schemeClr val="bg1"/>
                  </a:solidFill>
                  <a:latin typeface="Meiryo UI" panose="020B0604030504040204" pitchFamily="50" charset="-128"/>
                  <a:ea typeface="Meiryo UI" panose="020B0604030504040204" pitchFamily="50" charset="-128"/>
                  <a:cs typeface="Meiryo UI" panose="020B0604030504040204" pitchFamily="50" charset="-128"/>
                </a:rPr>
                <a:t>特別講演</a:t>
              </a:r>
              <a:r>
                <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2</a:t>
              </a:r>
              <a:endParaRPr kumimoji="1"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5" name="直線コネクタ 54">
              <a:extLst>
                <a:ext uri="{FF2B5EF4-FFF2-40B4-BE49-F238E27FC236}">
                  <a16:creationId xmlns:a16="http://schemas.microsoft.com/office/drawing/2014/main" id="{E04C55CA-239C-8E40-BE6C-49D38D74B19F}"/>
                </a:ext>
              </a:extLst>
            </p:cNvPr>
            <p:cNvCxnSpPr>
              <a:cxnSpLocks/>
            </p:cNvCxnSpPr>
            <p:nvPr/>
          </p:nvCxnSpPr>
          <p:spPr>
            <a:xfrm>
              <a:off x="836908" y="5717218"/>
              <a:ext cx="5294099" cy="4359"/>
            </a:xfrm>
            <a:prstGeom prst="line">
              <a:avLst/>
            </a:prstGeom>
            <a:ln w="12700">
              <a:solidFill>
                <a:srgbClr val="4F2D7F"/>
              </a:solidFill>
            </a:ln>
          </p:spPr>
          <p:style>
            <a:lnRef idx="1">
              <a:schemeClr val="accent1"/>
            </a:lnRef>
            <a:fillRef idx="0">
              <a:schemeClr val="accent1"/>
            </a:fillRef>
            <a:effectRef idx="0">
              <a:schemeClr val="accent1"/>
            </a:effectRef>
            <a:fontRef idx="minor">
              <a:schemeClr val="tx1"/>
            </a:fontRef>
          </p:style>
        </p:cxnSp>
        <p:sp>
          <p:nvSpPr>
            <p:cNvPr id="56" name="テキスト ボックス 55">
              <a:extLst>
                <a:ext uri="{FF2B5EF4-FFF2-40B4-BE49-F238E27FC236}">
                  <a16:creationId xmlns:a16="http://schemas.microsoft.com/office/drawing/2014/main" id="{8729F681-CC60-E548-A977-B9D04FFF1B9B}"/>
                </a:ext>
              </a:extLst>
            </p:cNvPr>
            <p:cNvSpPr txBox="1"/>
            <p:nvPr/>
          </p:nvSpPr>
          <p:spPr>
            <a:xfrm>
              <a:off x="6131008" y="5583791"/>
              <a:ext cx="1074332" cy="197651"/>
            </a:xfrm>
            <a:prstGeom prst="rect">
              <a:avLst/>
            </a:prstGeom>
            <a:noFill/>
          </p:spPr>
          <p:txBody>
            <a:bodyPr wrap="none" rtlCol="0">
              <a:spAutoFit/>
            </a:bodyPr>
            <a:lstStyle/>
            <a:p>
              <a:pPr algn="r"/>
              <a:r>
                <a:rPr kumimoji="1" lang="en-US" altLang="ja-JP" sz="1100" dirty="0">
                  <a:solidFill>
                    <a:srgbClr val="4F2D7F"/>
                  </a:solidFill>
                  <a:latin typeface="Meiryo UI" panose="020B0604030504040204" pitchFamily="50" charset="-128"/>
                  <a:ea typeface="Meiryo UI" panose="020B0604030504040204" pitchFamily="50" charset="-128"/>
                  <a:cs typeface="Meiryo UI" panose="020B0604030504040204" pitchFamily="50" charset="-128"/>
                </a:rPr>
                <a:t>19:45-20:45</a:t>
              </a:r>
              <a:endParaRPr kumimoji="1" lang="ja-JP" altLang="en-US" sz="1100" dirty="0">
                <a:solidFill>
                  <a:srgbClr val="4F2D7F"/>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テキスト ボックス 56">
              <a:extLst>
                <a:ext uri="{FF2B5EF4-FFF2-40B4-BE49-F238E27FC236}">
                  <a16:creationId xmlns:a16="http://schemas.microsoft.com/office/drawing/2014/main" id="{30BB8EF1-B8EE-8841-A3C9-4D8EED7F371E}"/>
                </a:ext>
              </a:extLst>
            </p:cNvPr>
            <p:cNvSpPr txBox="1"/>
            <p:nvPr/>
          </p:nvSpPr>
          <p:spPr>
            <a:xfrm>
              <a:off x="913512" y="5757786"/>
              <a:ext cx="6291828" cy="255784"/>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座長：</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大屋　祐輔 </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先生    琉球大学大学院医学研究科 循環器・腎臓・神経内科学講座 教授</a:t>
              </a:r>
              <a:endParaRPr lang="en-US" altLang="ja-JP"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 name="正方形/長方形 2"/>
          <p:cNvSpPr/>
          <p:nvPr/>
        </p:nvSpPr>
        <p:spPr>
          <a:xfrm>
            <a:off x="5655009" y="10311062"/>
            <a:ext cx="1696286" cy="228021"/>
          </a:xfrm>
          <a:prstGeom prst="rect">
            <a:avLst/>
          </a:prstGeom>
          <a:solidFill>
            <a:srgbClr val="4F2D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956131" y="10286572"/>
            <a:ext cx="5743880" cy="276999"/>
          </a:xfrm>
          <a:prstGeom prst="rect">
            <a:avLst/>
          </a:prstGeom>
          <a:noFill/>
        </p:spPr>
        <p:txBody>
          <a:bodyPr wrap="none" rtlCol="0">
            <a:spAutoFit/>
          </a:bodyPr>
          <a:lstStyle/>
          <a:p>
            <a:r>
              <a:rPr lang="ja-JP" altLang="en-US" sz="12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共催：沖縄県病院薬剤師会（予定）沖縄県薬剤師会（予定）バイエル薬品株式会社</a:t>
            </a:r>
            <a:endParaRPr kumimoji="1" lang="ja-JP" altLang="en-US" sz="1200" dirty="0"/>
          </a:p>
        </p:txBody>
      </p:sp>
      <p:pic>
        <p:nvPicPr>
          <p:cNvPr id="1026" name="F7A5A694-CC7C-48B2-8030-20D7444CB7A0" descr="F7A5A694-CC7C-48B2-8030-20D7444CB7A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12601" y="3564271"/>
            <a:ext cx="1174821" cy="1507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9307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7" name="直線コネクタ 166">
            <a:extLst>
              <a:ext uri="{FF2B5EF4-FFF2-40B4-BE49-F238E27FC236}">
                <a16:creationId xmlns:a16="http://schemas.microsoft.com/office/drawing/2014/main" id="{BFC659F2-E725-402A-8EE4-668533D1E816}"/>
              </a:ext>
            </a:extLst>
          </p:cNvPr>
          <p:cNvCxnSpPr>
            <a:cxnSpLocks/>
          </p:cNvCxnSpPr>
          <p:nvPr/>
        </p:nvCxnSpPr>
        <p:spPr>
          <a:xfrm>
            <a:off x="3793633" y="1438805"/>
            <a:ext cx="0" cy="8082761"/>
          </a:xfrm>
          <a:prstGeom prst="line">
            <a:avLst/>
          </a:prstGeom>
          <a:ln w="25400">
            <a:solidFill>
              <a:srgbClr val="40ADAA"/>
            </a:solidFill>
          </a:ln>
        </p:spPr>
        <p:style>
          <a:lnRef idx="1">
            <a:schemeClr val="accent1"/>
          </a:lnRef>
          <a:fillRef idx="0">
            <a:schemeClr val="accent1"/>
          </a:fillRef>
          <a:effectRef idx="0">
            <a:schemeClr val="accent1"/>
          </a:effectRef>
          <a:fontRef idx="minor">
            <a:schemeClr val="tx1"/>
          </a:fontRef>
        </p:style>
      </p:cxnSp>
      <p:sp>
        <p:nvSpPr>
          <p:cNvPr id="145" name="角丸四角形 34">
            <a:extLst>
              <a:ext uri="{FF2B5EF4-FFF2-40B4-BE49-F238E27FC236}">
                <a16:creationId xmlns:a16="http://schemas.microsoft.com/office/drawing/2014/main" id="{3B7BBB5A-E9C5-4622-8DB8-887FF188EAEF}"/>
              </a:ext>
            </a:extLst>
          </p:cNvPr>
          <p:cNvSpPr/>
          <p:nvPr/>
        </p:nvSpPr>
        <p:spPr>
          <a:xfrm>
            <a:off x="344283" y="1775623"/>
            <a:ext cx="6911008" cy="1585619"/>
          </a:xfrm>
          <a:prstGeom prst="roundRect">
            <a:avLst>
              <a:gd name="adj" fmla="val 5432"/>
            </a:avLst>
          </a:prstGeom>
          <a:solidFill>
            <a:srgbClr val="AAE0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pPr algn="ctr"/>
            <a:endParaRPr lang="ja-JP" altLang="en-US" sz="1640"/>
          </a:p>
        </p:txBody>
      </p:sp>
      <p:cxnSp>
        <p:nvCxnSpPr>
          <p:cNvPr id="166" name="直線コネクタ 165">
            <a:extLst>
              <a:ext uri="{FF2B5EF4-FFF2-40B4-BE49-F238E27FC236}">
                <a16:creationId xmlns:a16="http://schemas.microsoft.com/office/drawing/2014/main" id="{6719454D-46CF-46CA-B47C-C915F31688DD}"/>
              </a:ext>
            </a:extLst>
          </p:cNvPr>
          <p:cNvCxnSpPr/>
          <p:nvPr/>
        </p:nvCxnSpPr>
        <p:spPr>
          <a:xfrm>
            <a:off x="446073" y="1447414"/>
            <a:ext cx="6701955" cy="0"/>
          </a:xfrm>
          <a:prstGeom prst="line">
            <a:avLst/>
          </a:prstGeom>
          <a:ln w="25400">
            <a:solidFill>
              <a:srgbClr val="40ADAA"/>
            </a:solidFill>
          </a:ln>
        </p:spPr>
        <p:style>
          <a:lnRef idx="1">
            <a:schemeClr val="accent1"/>
          </a:lnRef>
          <a:fillRef idx="0">
            <a:schemeClr val="accent1"/>
          </a:fillRef>
          <a:effectRef idx="0">
            <a:schemeClr val="accent1"/>
          </a:effectRef>
          <a:fontRef idx="minor">
            <a:schemeClr val="tx1"/>
          </a:fontRef>
        </p:style>
      </p:cxnSp>
      <p:sp>
        <p:nvSpPr>
          <p:cNvPr id="84" name="六角形 83"/>
          <p:cNvSpPr/>
          <p:nvPr/>
        </p:nvSpPr>
        <p:spPr>
          <a:xfrm>
            <a:off x="1060703" y="1270437"/>
            <a:ext cx="2180224" cy="370459"/>
          </a:xfrm>
          <a:prstGeom prst="hexagon">
            <a:avLst/>
          </a:prstGeom>
          <a:solidFill>
            <a:schemeClr val="bg1"/>
          </a:solidFill>
          <a:ln>
            <a:solidFill>
              <a:srgbClr val="40AD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pPr algn="ctr"/>
            <a:endParaRPr lang="ja-JP" altLang="en-US" sz="1640"/>
          </a:p>
        </p:txBody>
      </p:sp>
      <p:sp>
        <p:nvSpPr>
          <p:cNvPr id="137" name="角丸四角形 67">
            <a:extLst>
              <a:ext uri="{FF2B5EF4-FFF2-40B4-BE49-F238E27FC236}">
                <a16:creationId xmlns:a16="http://schemas.microsoft.com/office/drawing/2014/main" id="{121A4FD6-DCA5-4620-9134-15F918167AD7}"/>
              </a:ext>
            </a:extLst>
          </p:cNvPr>
          <p:cNvSpPr/>
          <p:nvPr/>
        </p:nvSpPr>
        <p:spPr>
          <a:xfrm>
            <a:off x="344284" y="5338269"/>
            <a:ext cx="6911368" cy="844597"/>
          </a:xfrm>
          <a:prstGeom prst="roundRect">
            <a:avLst>
              <a:gd name="adj" fmla="val 5432"/>
            </a:avLst>
          </a:prstGeom>
          <a:solidFill>
            <a:srgbClr val="AAE0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pPr algn="ctr"/>
            <a:endParaRPr lang="ja-JP" altLang="en-US" sz="1640"/>
          </a:p>
        </p:txBody>
      </p:sp>
      <p:sp>
        <p:nvSpPr>
          <p:cNvPr id="138" name="テキスト ボックス 137">
            <a:extLst>
              <a:ext uri="{FF2B5EF4-FFF2-40B4-BE49-F238E27FC236}">
                <a16:creationId xmlns:a16="http://schemas.microsoft.com/office/drawing/2014/main" id="{B04191DD-86A1-405F-97F3-DDFBCA9A486E}"/>
              </a:ext>
            </a:extLst>
          </p:cNvPr>
          <p:cNvSpPr txBox="1"/>
          <p:nvPr/>
        </p:nvSpPr>
        <p:spPr>
          <a:xfrm>
            <a:off x="455691" y="5364715"/>
            <a:ext cx="311460" cy="345479"/>
          </a:xfrm>
          <a:prstGeom prst="rect">
            <a:avLst/>
          </a:prstGeom>
          <a:noFill/>
        </p:spPr>
        <p:txBody>
          <a:bodyPr wrap="square" lIns="0" tIns="0" rIns="0" bIns="0" rtlCol="0">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en-US" altLang="ja-JP" sz="2245"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rPr>
              <a:t>3</a:t>
            </a:r>
            <a:endParaRPr lang="ja-JP" altLang="en-US" sz="2245"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endParaRPr>
          </a:p>
        </p:txBody>
      </p:sp>
      <p:sp>
        <p:nvSpPr>
          <p:cNvPr id="139" name="角丸四角形 80">
            <a:extLst>
              <a:ext uri="{FF2B5EF4-FFF2-40B4-BE49-F238E27FC236}">
                <a16:creationId xmlns:a16="http://schemas.microsoft.com/office/drawing/2014/main" id="{24CBC3C8-22C4-439A-8200-B8AEC0913A2D}"/>
              </a:ext>
            </a:extLst>
          </p:cNvPr>
          <p:cNvSpPr/>
          <p:nvPr/>
        </p:nvSpPr>
        <p:spPr>
          <a:xfrm>
            <a:off x="378992" y="6374907"/>
            <a:ext cx="6876299" cy="2997356"/>
          </a:xfrm>
          <a:prstGeom prst="roundRect">
            <a:avLst>
              <a:gd name="adj" fmla="val 5432"/>
            </a:avLst>
          </a:prstGeom>
          <a:solidFill>
            <a:srgbClr val="AAE0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pPr algn="ctr"/>
            <a:endParaRPr lang="ja-JP" altLang="en-US" sz="1640"/>
          </a:p>
        </p:txBody>
      </p:sp>
      <p:sp>
        <p:nvSpPr>
          <p:cNvPr id="141" name="テキスト ボックス 140">
            <a:extLst>
              <a:ext uri="{FF2B5EF4-FFF2-40B4-BE49-F238E27FC236}">
                <a16:creationId xmlns:a16="http://schemas.microsoft.com/office/drawing/2014/main" id="{0E683050-6208-4583-9848-34A611F0C5F8}"/>
              </a:ext>
            </a:extLst>
          </p:cNvPr>
          <p:cNvSpPr txBox="1"/>
          <p:nvPr/>
        </p:nvSpPr>
        <p:spPr>
          <a:xfrm>
            <a:off x="441111" y="6432662"/>
            <a:ext cx="311460" cy="345479"/>
          </a:xfrm>
          <a:prstGeom prst="rect">
            <a:avLst/>
          </a:prstGeom>
          <a:noFill/>
        </p:spPr>
        <p:txBody>
          <a:bodyPr wrap="square" lIns="0" tIns="0" rIns="0" bIns="0" rtlCol="0">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en-US" altLang="ja-JP" sz="2245"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rPr>
              <a:t>4</a:t>
            </a:r>
            <a:endParaRPr lang="ja-JP" altLang="en-US" sz="2245"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endParaRPr>
          </a:p>
        </p:txBody>
      </p:sp>
      <p:sp>
        <p:nvSpPr>
          <p:cNvPr id="143" name="六角形 142">
            <a:extLst>
              <a:ext uri="{FF2B5EF4-FFF2-40B4-BE49-F238E27FC236}">
                <a16:creationId xmlns:a16="http://schemas.microsoft.com/office/drawing/2014/main" id="{7C4B8CA6-3804-48DB-A7D4-7BA695101D76}"/>
              </a:ext>
            </a:extLst>
          </p:cNvPr>
          <p:cNvSpPr/>
          <p:nvPr/>
        </p:nvSpPr>
        <p:spPr>
          <a:xfrm>
            <a:off x="4453475" y="1270437"/>
            <a:ext cx="2180224" cy="370459"/>
          </a:xfrm>
          <a:prstGeom prst="hexagon">
            <a:avLst/>
          </a:prstGeom>
          <a:solidFill>
            <a:schemeClr val="bg1"/>
          </a:solidFill>
          <a:ln>
            <a:solidFill>
              <a:srgbClr val="40AD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pPr algn="ctr"/>
            <a:endParaRPr lang="ja-JP" altLang="en-US" sz="1640"/>
          </a:p>
        </p:txBody>
      </p:sp>
      <p:sp>
        <p:nvSpPr>
          <p:cNvPr id="144" name="角丸四角形 41">
            <a:extLst>
              <a:ext uri="{FF2B5EF4-FFF2-40B4-BE49-F238E27FC236}">
                <a16:creationId xmlns:a16="http://schemas.microsoft.com/office/drawing/2014/main" id="{6DB8BB4E-695B-4736-AA56-64A4E0811F4D}"/>
              </a:ext>
            </a:extLst>
          </p:cNvPr>
          <p:cNvSpPr/>
          <p:nvPr/>
        </p:nvSpPr>
        <p:spPr>
          <a:xfrm>
            <a:off x="3891877" y="3560738"/>
            <a:ext cx="3363773" cy="1523081"/>
          </a:xfrm>
          <a:prstGeom prst="roundRect">
            <a:avLst>
              <a:gd name="adj" fmla="val 5432"/>
            </a:avLst>
          </a:prstGeom>
          <a:solidFill>
            <a:srgbClr val="AAE0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pPr algn="ctr"/>
            <a:endParaRPr lang="ja-JP" altLang="en-US" sz="1640"/>
          </a:p>
        </p:txBody>
      </p:sp>
      <p:sp>
        <p:nvSpPr>
          <p:cNvPr id="147" name="正方形/長方形 146">
            <a:extLst>
              <a:ext uri="{FF2B5EF4-FFF2-40B4-BE49-F238E27FC236}">
                <a16:creationId xmlns:a16="http://schemas.microsoft.com/office/drawing/2014/main" id="{4E867B54-3CA8-4779-8861-B32DB9269A9B}"/>
              </a:ext>
            </a:extLst>
          </p:cNvPr>
          <p:cNvSpPr/>
          <p:nvPr/>
        </p:nvSpPr>
        <p:spPr>
          <a:xfrm>
            <a:off x="3920188" y="3324993"/>
            <a:ext cx="315061" cy="293927"/>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1310" dirty="0">
                <a:solidFill>
                  <a:srgbClr val="C00000"/>
                </a:solidFill>
                <a:latin typeface="メイリオ" pitchFamily="50" charset="-128"/>
                <a:ea typeface="メイリオ" pitchFamily="50" charset="-128"/>
                <a:cs typeface="メイリオ" pitchFamily="50" charset="-128"/>
              </a:rPr>
              <a:t>▼</a:t>
            </a:r>
          </a:p>
        </p:txBody>
      </p:sp>
      <p:sp>
        <p:nvSpPr>
          <p:cNvPr id="148" name="テキスト ボックス 147">
            <a:extLst>
              <a:ext uri="{FF2B5EF4-FFF2-40B4-BE49-F238E27FC236}">
                <a16:creationId xmlns:a16="http://schemas.microsoft.com/office/drawing/2014/main" id="{A3AF8150-6E10-4E78-9D30-38B4DC04951E}"/>
              </a:ext>
            </a:extLst>
          </p:cNvPr>
          <p:cNvSpPr txBox="1"/>
          <p:nvPr/>
        </p:nvSpPr>
        <p:spPr>
          <a:xfrm>
            <a:off x="3998508" y="3594447"/>
            <a:ext cx="311460" cy="345479"/>
          </a:xfrm>
          <a:prstGeom prst="rect">
            <a:avLst/>
          </a:prstGeom>
          <a:noFill/>
        </p:spPr>
        <p:txBody>
          <a:bodyPr wrap="square" lIns="0" tIns="0" rIns="0" bIns="0" rtlCol="0">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en-US" altLang="ja-JP" sz="2245"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rPr>
              <a:t>2</a:t>
            </a:r>
            <a:endParaRPr lang="ja-JP" altLang="en-US" sz="2245"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endParaRPr>
          </a:p>
        </p:txBody>
      </p:sp>
      <p:sp>
        <p:nvSpPr>
          <p:cNvPr id="149" name="正方形/長方形 148">
            <a:extLst>
              <a:ext uri="{FF2B5EF4-FFF2-40B4-BE49-F238E27FC236}">
                <a16:creationId xmlns:a16="http://schemas.microsoft.com/office/drawing/2014/main" id="{687D45DF-BD3E-4F02-BC7A-41BA00F9791E}"/>
              </a:ext>
            </a:extLst>
          </p:cNvPr>
          <p:cNvSpPr/>
          <p:nvPr/>
        </p:nvSpPr>
        <p:spPr>
          <a:xfrm>
            <a:off x="3920188" y="6144411"/>
            <a:ext cx="315061" cy="293927"/>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1310" dirty="0">
                <a:solidFill>
                  <a:srgbClr val="C00000"/>
                </a:solidFill>
                <a:latin typeface="メイリオ" pitchFamily="50" charset="-128"/>
                <a:ea typeface="メイリオ" pitchFamily="50" charset="-128"/>
                <a:cs typeface="メイリオ" pitchFamily="50" charset="-128"/>
              </a:rPr>
              <a:t>▼</a:t>
            </a:r>
          </a:p>
        </p:txBody>
      </p:sp>
      <p:sp>
        <p:nvSpPr>
          <p:cNvPr id="150" name="テキスト ボックス 149">
            <a:extLst>
              <a:ext uri="{FF2B5EF4-FFF2-40B4-BE49-F238E27FC236}">
                <a16:creationId xmlns:a16="http://schemas.microsoft.com/office/drawing/2014/main" id="{D2947C8F-A7AB-4690-AE5F-F5465561D506}"/>
              </a:ext>
            </a:extLst>
          </p:cNvPr>
          <p:cNvSpPr txBox="1"/>
          <p:nvPr/>
        </p:nvSpPr>
        <p:spPr>
          <a:xfrm>
            <a:off x="4569467" y="1354892"/>
            <a:ext cx="2003454" cy="201594"/>
          </a:xfrm>
          <a:prstGeom prst="rect">
            <a:avLst/>
          </a:prstGeom>
          <a:noFill/>
        </p:spPr>
        <p:txBody>
          <a:bodyPr wrap="square" lIns="0" tIns="0" rIns="0" bIns="0" rtlCol="0">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1310" b="1" dirty="0">
                <a:latin typeface="Meiryo UI" panose="020B0604030504040204" pitchFamily="50" charset="-128"/>
                <a:ea typeface="Meiryo UI" panose="020B0604030504040204" pitchFamily="50" charset="-128"/>
              </a:rPr>
              <a:t>スマートデバイスからのご参加</a:t>
            </a:r>
            <a:endParaRPr lang="ja-JP" altLang="en-US" sz="1310" b="1" dirty="0">
              <a:latin typeface="Meiryo UI" panose="020B0604030504040204" pitchFamily="50" charset="-128"/>
              <a:ea typeface="Meiryo UI" panose="020B0604030504040204" pitchFamily="50" charset="-128"/>
              <a:cs typeface="メイリオ" pitchFamily="50" charset="-128"/>
            </a:endParaRPr>
          </a:p>
        </p:txBody>
      </p:sp>
      <p:sp>
        <p:nvSpPr>
          <p:cNvPr id="152" name="テキスト ボックス 151">
            <a:extLst>
              <a:ext uri="{FF2B5EF4-FFF2-40B4-BE49-F238E27FC236}">
                <a16:creationId xmlns:a16="http://schemas.microsoft.com/office/drawing/2014/main" id="{39FD494A-C044-4A6B-8897-E6A948B513CA}"/>
              </a:ext>
            </a:extLst>
          </p:cNvPr>
          <p:cNvSpPr txBox="1"/>
          <p:nvPr/>
        </p:nvSpPr>
        <p:spPr>
          <a:xfrm>
            <a:off x="4318748" y="3677801"/>
            <a:ext cx="2969014" cy="158377"/>
          </a:xfrm>
          <a:prstGeom prst="rect">
            <a:avLst/>
          </a:prstGeom>
          <a:noFill/>
        </p:spPr>
        <p:txBody>
          <a:bodyPr wrap="square" lIns="0" tIns="0" rIns="0" bIns="0" rtlCol="0">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en-US" altLang="ja-JP" sz="1029" b="1" dirty="0">
                <a:latin typeface="メイリオ" panose="020B0604030504040204" pitchFamily="50" charset="-128"/>
                <a:ea typeface="メイリオ" panose="020B0604030504040204" pitchFamily="50" charset="-128"/>
                <a:cs typeface="メイリオ" panose="020B0604030504040204" pitchFamily="50" charset="-128"/>
              </a:rPr>
              <a:t>Zoom Cloud Meetings</a:t>
            </a:r>
            <a:r>
              <a:rPr lang="ja-JP" altLang="en-US" sz="1029" b="1" dirty="0">
                <a:latin typeface="メイリオ" panose="020B0604030504040204" pitchFamily="50" charset="-128"/>
                <a:ea typeface="メイリオ" panose="020B0604030504040204" pitchFamily="50" charset="-128"/>
                <a:cs typeface="メイリオ" panose="020B0604030504040204" pitchFamily="50" charset="-128"/>
              </a:rPr>
              <a:t>アプリをダウンロード</a:t>
            </a:r>
            <a:endParaRPr lang="en-US" altLang="ja-JP" sz="1029"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6" name="テキスト ボックス 155">
            <a:extLst>
              <a:ext uri="{FF2B5EF4-FFF2-40B4-BE49-F238E27FC236}">
                <a16:creationId xmlns:a16="http://schemas.microsoft.com/office/drawing/2014/main" id="{DA56DF05-4583-48A3-A693-C12634075153}"/>
              </a:ext>
            </a:extLst>
          </p:cNvPr>
          <p:cNvSpPr txBox="1"/>
          <p:nvPr/>
        </p:nvSpPr>
        <p:spPr>
          <a:xfrm>
            <a:off x="804805" y="5439305"/>
            <a:ext cx="2775240" cy="158377"/>
          </a:xfrm>
          <a:prstGeom prst="rect">
            <a:avLst/>
          </a:prstGeom>
          <a:noFill/>
        </p:spPr>
        <p:txBody>
          <a:bodyPr wrap="square" lIns="0" tIns="0" rIns="0" bIns="0" rtlCol="0">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1029" b="1" dirty="0">
                <a:latin typeface="メイリオ" panose="020B0604030504040204" pitchFamily="50" charset="-128"/>
                <a:ea typeface="メイリオ" panose="020B0604030504040204" pitchFamily="50" charset="-128"/>
                <a:cs typeface="メイリオ" panose="020B0604030504040204" pitchFamily="50" charset="-128"/>
              </a:rPr>
              <a:t>視聴環境の事前チェック</a:t>
            </a:r>
            <a:endParaRPr lang="en-US" altLang="ja-JP" sz="1029"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7" name="正方形/長方形 156">
            <a:extLst>
              <a:ext uri="{FF2B5EF4-FFF2-40B4-BE49-F238E27FC236}">
                <a16:creationId xmlns:a16="http://schemas.microsoft.com/office/drawing/2014/main" id="{F0B6A998-E2C2-4320-BCEC-28BA66C73AE6}"/>
              </a:ext>
            </a:extLst>
          </p:cNvPr>
          <p:cNvSpPr/>
          <p:nvPr/>
        </p:nvSpPr>
        <p:spPr>
          <a:xfrm>
            <a:off x="3920188" y="5086280"/>
            <a:ext cx="315061" cy="293927"/>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1310" dirty="0">
                <a:solidFill>
                  <a:srgbClr val="C00000"/>
                </a:solidFill>
                <a:latin typeface="メイリオ" pitchFamily="50" charset="-128"/>
                <a:ea typeface="メイリオ" pitchFamily="50" charset="-128"/>
                <a:cs typeface="メイリオ" pitchFamily="50" charset="-128"/>
              </a:rPr>
              <a:t>▼</a:t>
            </a:r>
          </a:p>
        </p:txBody>
      </p:sp>
      <p:sp>
        <p:nvSpPr>
          <p:cNvPr id="158" name="テキスト ボックス 157">
            <a:extLst>
              <a:ext uri="{FF2B5EF4-FFF2-40B4-BE49-F238E27FC236}">
                <a16:creationId xmlns:a16="http://schemas.microsoft.com/office/drawing/2014/main" id="{894688B1-FDA1-43CD-A89F-3525B03725D1}"/>
              </a:ext>
            </a:extLst>
          </p:cNvPr>
          <p:cNvSpPr txBox="1"/>
          <p:nvPr/>
        </p:nvSpPr>
        <p:spPr>
          <a:xfrm>
            <a:off x="1633257" y="1359281"/>
            <a:ext cx="2003454" cy="201594"/>
          </a:xfrm>
          <a:prstGeom prst="rect">
            <a:avLst/>
          </a:prstGeom>
          <a:noFill/>
        </p:spPr>
        <p:txBody>
          <a:bodyPr wrap="square" lIns="0" tIns="0" rIns="0" bIns="0" rtlCol="0">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en-US" altLang="ja-JP" sz="1310" b="1" dirty="0">
                <a:latin typeface="Meiryo UI" panose="020B0604030504040204" pitchFamily="50" charset="-128"/>
                <a:ea typeface="Meiryo UI" panose="020B0604030504040204" pitchFamily="50" charset="-128"/>
              </a:rPr>
              <a:t>PC</a:t>
            </a:r>
            <a:r>
              <a:rPr lang="ja-JP" altLang="en-US" sz="1310" b="1" dirty="0">
                <a:latin typeface="Meiryo UI" panose="020B0604030504040204" pitchFamily="50" charset="-128"/>
                <a:ea typeface="Meiryo UI" panose="020B0604030504040204" pitchFamily="50" charset="-128"/>
              </a:rPr>
              <a:t>からのご参加</a:t>
            </a:r>
            <a:endParaRPr lang="ja-JP" altLang="en-US" sz="1310" b="1" dirty="0">
              <a:latin typeface="Meiryo UI" panose="020B0604030504040204" pitchFamily="50" charset="-128"/>
              <a:ea typeface="Meiryo UI" panose="020B0604030504040204" pitchFamily="50" charset="-128"/>
              <a:cs typeface="メイリオ" pitchFamily="50" charset="-128"/>
            </a:endParaRPr>
          </a:p>
        </p:txBody>
      </p:sp>
      <p:sp>
        <p:nvSpPr>
          <p:cNvPr id="13" name="正方形/長方形 12">
            <a:extLst>
              <a:ext uri="{FF2B5EF4-FFF2-40B4-BE49-F238E27FC236}">
                <a16:creationId xmlns:a16="http://schemas.microsoft.com/office/drawing/2014/main" id="{82C400DB-F962-4FAC-B904-73EE6F4238B5}"/>
              </a:ext>
            </a:extLst>
          </p:cNvPr>
          <p:cNvSpPr/>
          <p:nvPr/>
        </p:nvSpPr>
        <p:spPr>
          <a:xfrm>
            <a:off x="441111" y="5658353"/>
            <a:ext cx="4046016" cy="524374"/>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936" dirty="0">
                <a:latin typeface="Meiryo UI" panose="020B0604030504040204" pitchFamily="50" charset="-128"/>
                <a:ea typeface="Meiryo UI" panose="020B0604030504040204" pitchFamily="50" charset="-128"/>
              </a:rPr>
              <a:t>以下のページより、事前にマイク</a:t>
            </a:r>
            <a:r>
              <a:rPr lang="en-US" altLang="ja-JP" sz="936" dirty="0">
                <a:latin typeface="Meiryo UI" panose="020B0604030504040204" pitchFamily="50" charset="-128"/>
                <a:ea typeface="Meiryo UI" panose="020B0604030504040204" pitchFamily="50" charset="-128"/>
              </a:rPr>
              <a:t>/</a:t>
            </a:r>
            <a:r>
              <a:rPr lang="ja-JP" altLang="en-US" sz="936" dirty="0">
                <a:latin typeface="Meiryo UI" panose="020B0604030504040204" pitchFamily="50" charset="-128"/>
                <a:ea typeface="Meiryo UI" panose="020B0604030504040204" pitchFamily="50" charset="-128"/>
              </a:rPr>
              <a:t>スピーカーのテストが可能です。</a:t>
            </a:r>
            <a:endParaRPr lang="en-US" altLang="ja-JP" sz="936" dirty="0">
              <a:latin typeface="Meiryo UI" panose="020B0604030504040204" pitchFamily="50" charset="-128"/>
              <a:ea typeface="Meiryo UI" panose="020B0604030504040204" pitchFamily="50" charset="-128"/>
            </a:endParaRPr>
          </a:p>
          <a:p>
            <a:endParaRPr lang="en-US" altLang="ja-JP" sz="936" dirty="0">
              <a:latin typeface="Meiryo UI" panose="020B0604030504040204" pitchFamily="50" charset="-128"/>
              <a:ea typeface="Meiryo UI" panose="020B0604030504040204" pitchFamily="50" charset="-128"/>
            </a:endParaRPr>
          </a:p>
          <a:p>
            <a:r>
              <a:rPr lang="en-US" altLang="ja-JP" sz="936" dirty="0">
                <a:latin typeface="Meiryo UI" panose="020B0604030504040204" pitchFamily="50" charset="-128"/>
                <a:ea typeface="Meiryo UI" panose="020B0604030504040204" pitchFamily="50" charset="-128"/>
                <a:hlinkClick r:id="rId2"/>
              </a:rPr>
              <a:t>https://support.zoom.us/hc/ja/articles/115002262083</a:t>
            </a:r>
            <a:endParaRPr lang="en-US" altLang="ja-JP" sz="936" dirty="0">
              <a:latin typeface="Meiryo UI" panose="020B0604030504040204" pitchFamily="50" charset="-128"/>
              <a:ea typeface="Meiryo UI" panose="020B0604030504040204" pitchFamily="50" charset="-128"/>
            </a:endParaRPr>
          </a:p>
        </p:txBody>
      </p:sp>
      <p:pic>
        <p:nvPicPr>
          <p:cNvPr id="14" name="図 13">
            <a:extLst>
              <a:ext uri="{FF2B5EF4-FFF2-40B4-BE49-F238E27FC236}">
                <a16:creationId xmlns:a16="http://schemas.microsoft.com/office/drawing/2014/main" id="{2B715B36-6E16-482B-AA2F-09013B238E33}"/>
              </a:ext>
            </a:extLst>
          </p:cNvPr>
          <p:cNvPicPr>
            <a:picLocks noChangeAspect="1"/>
          </p:cNvPicPr>
          <p:nvPr/>
        </p:nvPicPr>
        <p:blipFill>
          <a:blip r:embed="rId3"/>
          <a:stretch>
            <a:fillRect/>
          </a:stretch>
        </p:blipFill>
        <p:spPr>
          <a:xfrm>
            <a:off x="5435117" y="4282776"/>
            <a:ext cx="1648507" cy="344754"/>
          </a:xfrm>
          <a:prstGeom prst="rect">
            <a:avLst/>
          </a:prstGeom>
        </p:spPr>
      </p:pic>
      <p:sp>
        <p:nvSpPr>
          <p:cNvPr id="159" name="テキスト ボックス 158">
            <a:extLst>
              <a:ext uri="{FF2B5EF4-FFF2-40B4-BE49-F238E27FC236}">
                <a16:creationId xmlns:a16="http://schemas.microsoft.com/office/drawing/2014/main" id="{409CBB4F-37E7-4AF8-BE4B-4659438222E1}"/>
              </a:ext>
            </a:extLst>
          </p:cNvPr>
          <p:cNvSpPr txBox="1"/>
          <p:nvPr/>
        </p:nvSpPr>
        <p:spPr>
          <a:xfrm>
            <a:off x="1455430" y="9598711"/>
            <a:ext cx="4981465" cy="683457"/>
          </a:xfrm>
          <a:prstGeom prst="rect">
            <a:avLst/>
          </a:prstGeom>
          <a:noFill/>
        </p:spPr>
        <p:txBody>
          <a:bodyPr wrap="square" lIns="0" tIns="0" rIns="0" bIns="0" rtlCol="0">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pPr algn="just">
              <a:lnSpc>
                <a:spcPct val="130000"/>
              </a:lnSpc>
            </a:pPr>
            <a:r>
              <a:rPr lang="en-US" altLang="ja-JP" sz="1122" b="1" dirty="0">
                <a:latin typeface="メイリオ" pitchFamily="50" charset="-128"/>
                <a:ea typeface="メイリオ" pitchFamily="50" charset="-128"/>
              </a:rPr>
              <a:t>  </a:t>
            </a:r>
            <a:r>
              <a:rPr lang="ja-JP" altLang="en-US" sz="1122" b="1" dirty="0">
                <a:latin typeface="メイリオ" pitchFamily="50" charset="-128"/>
                <a:ea typeface="メイリオ" pitchFamily="50" charset="-128"/>
              </a:rPr>
              <a:t>ご不明な点がございましたら下記担当者までご連絡をお願い申し上げます。</a:t>
            </a:r>
            <a:endParaRPr lang="en-US" altLang="ja-JP" sz="1122" b="1" dirty="0">
              <a:latin typeface="メイリオ" pitchFamily="50" charset="-128"/>
              <a:ea typeface="メイリオ" pitchFamily="50" charset="-128"/>
            </a:endParaRPr>
          </a:p>
          <a:p>
            <a:pPr algn="just">
              <a:lnSpc>
                <a:spcPct val="130000"/>
              </a:lnSpc>
            </a:pPr>
            <a:r>
              <a:rPr lang="en-US" altLang="ja-JP" sz="1094" b="1" dirty="0">
                <a:solidFill>
                  <a:srgbClr val="002060"/>
                </a:solidFill>
                <a:latin typeface="Meiryo UI" panose="020B0604030504040204" pitchFamily="50" charset="-128"/>
                <a:ea typeface="Meiryo UI" panose="020B0604030504040204" pitchFamily="50" charset="-128"/>
              </a:rPr>
              <a:t> </a:t>
            </a:r>
            <a:r>
              <a:rPr lang="ja-JP" altLang="en-US" sz="1094" b="1" dirty="0">
                <a:solidFill>
                  <a:srgbClr val="002060"/>
                </a:solidFill>
                <a:latin typeface="Meiryo UI" panose="020B0604030504040204" pitchFamily="50" charset="-128"/>
                <a:ea typeface="Meiryo UI" panose="020B0604030504040204" pitchFamily="50" charset="-128"/>
              </a:rPr>
              <a:t> </a:t>
            </a:r>
            <a:r>
              <a:rPr lang="ja-JP" altLang="en-US" sz="1094" b="1" dirty="0">
                <a:latin typeface="Meiryo UI" panose="020B0604030504040204" pitchFamily="50" charset="-128"/>
                <a:ea typeface="Meiryo UI" panose="020B0604030504040204" pitchFamily="50" charset="-128"/>
              </a:rPr>
              <a:t>連絡先</a:t>
            </a:r>
            <a:r>
              <a:rPr lang="en-US" altLang="ja-JP" sz="1094" b="1" dirty="0">
                <a:latin typeface="Meiryo UI" panose="020B0604030504040204" pitchFamily="50" charset="-128"/>
                <a:ea typeface="Meiryo UI" panose="020B0604030504040204" pitchFamily="50" charset="-128"/>
              </a:rPr>
              <a:t>: </a:t>
            </a:r>
            <a:r>
              <a:rPr lang="ja-JP" altLang="en-US" sz="1094" b="1" dirty="0">
                <a:latin typeface="Meiryo UI" panose="020B0604030504040204" pitchFamily="50" charset="-128"/>
                <a:ea typeface="Meiryo UI" panose="020B0604030504040204" pitchFamily="50" charset="-128"/>
              </a:rPr>
              <a:t> 　</a:t>
            </a:r>
            <a:r>
              <a:rPr lang="en-US" altLang="ja-JP" sz="1100" dirty="0">
                <a:solidFill>
                  <a:srgbClr val="000000"/>
                </a:solidFill>
                <a:latin typeface="Meiryo UI" panose="020B0604030504040204" pitchFamily="50" charset="-128"/>
                <a:ea typeface="Meiryo UI" panose="020B0604030504040204" pitchFamily="50" charset="-128"/>
                <a:cs typeface="Meiryo UI" panose="020B0604030504040204" pitchFamily="50" charset="-128"/>
                <a:hlinkClick r:id="rId4"/>
              </a:rPr>
              <a:t>kessen0422@bayer.com</a:t>
            </a:r>
            <a:endParaRPr lang="en-US" altLang="ja-JP" sz="1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ct val="130000"/>
              </a:lnSpc>
            </a:pPr>
            <a:r>
              <a:rPr lang="en-US" altLang="ja-JP" sz="1094" b="1" dirty="0">
                <a:latin typeface="Meiryo UI" panose="020B0604030504040204" pitchFamily="50" charset="-128"/>
                <a:ea typeface="Meiryo UI" panose="020B0604030504040204" pitchFamily="50" charset="-128"/>
              </a:rPr>
              <a:t>              TEL: 080-2417−2913      【</a:t>
            </a:r>
            <a:r>
              <a:rPr lang="ja-JP" altLang="en-US" sz="1094" b="1" dirty="0">
                <a:latin typeface="Meiryo UI" panose="020B0604030504040204" pitchFamily="50" charset="-128"/>
                <a:ea typeface="Meiryo UI" panose="020B0604030504040204" pitchFamily="50" charset="-128"/>
              </a:rPr>
              <a:t>バイエル薬品 蕗（ふき）</a:t>
            </a:r>
            <a:r>
              <a:rPr lang="en-US" altLang="ja-JP" sz="1094" b="1" dirty="0">
                <a:latin typeface="Meiryo UI" panose="020B0604030504040204" pitchFamily="50" charset="-128"/>
                <a:ea typeface="Meiryo UI" panose="020B0604030504040204" pitchFamily="50" charset="-128"/>
              </a:rPr>
              <a:t>】</a:t>
            </a:r>
            <a:endParaRPr lang="en-US" altLang="ja-JP" sz="1122" u="sng" dirty="0"/>
          </a:p>
        </p:txBody>
      </p:sp>
      <p:pic>
        <p:nvPicPr>
          <p:cNvPr id="160" name="Picture 7">
            <a:extLst>
              <a:ext uri="{FF2B5EF4-FFF2-40B4-BE49-F238E27FC236}">
                <a16:creationId xmlns:a16="http://schemas.microsoft.com/office/drawing/2014/main" id="{8375AAD9-C209-42C3-910E-3FB4006818F9}"/>
              </a:ext>
            </a:extLst>
          </p:cNvPr>
          <p:cNvPicPr>
            <a:picLocks noChangeAspect="1" noChangeArrowheads="1"/>
          </p:cNvPicPr>
          <p:nvPr/>
        </p:nvPicPr>
        <p:blipFill>
          <a:blip r:embed="rId5" cstate="print"/>
          <a:srcRect/>
          <a:stretch>
            <a:fillRect/>
          </a:stretch>
        </p:blipFill>
        <p:spPr bwMode="auto">
          <a:xfrm>
            <a:off x="546375" y="9614768"/>
            <a:ext cx="769883" cy="648697"/>
          </a:xfrm>
          <a:prstGeom prst="rect">
            <a:avLst/>
          </a:prstGeom>
          <a:noFill/>
          <a:ln w="9525">
            <a:noFill/>
            <a:miter lim="800000"/>
            <a:headEnd/>
            <a:tailEnd/>
          </a:ln>
        </p:spPr>
      </p:pic>
      <p:sp>
        <p:nvSpPr>
          <p:cNvPr id="161" name="テキスト ボックス 160">
            <a:extLst>
              <a:ext uri="{FF2B5EF4-FFF2-40B4-BE49-F238E27FC236}">
                <a16:creationId xmlns:a16="http://schemas.microsoft.com/office/drawing/2014/main" id="{233E4E4D-7CBF-4D1C-B300-BE5DA2C553DB}"/>
              </a:ext>
            </a:extLst>
          </p:cNvPr>
          <p:cNvSpPr txBox="1"/>
          <p:nvPr/>
        </p:nvSpPr>
        <p:spPr>
          <a:xfrm>
            <a:off x="1148612" y="9878839"/>
            <a:ext cx="328975" cy="115096"/>
          </a:xfrm>
          <a:prstGeom prst="rect">
            <a:avLst/>
          </a:prstGeom>
          <a:noFill/>
        </p:spPr>
        <p:txBody>
          <a:bodyPr wrap="square" lIns="0" tIns="0" rIns="0" bIns="0" rtlCol="0">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pPr algn="just"/>
            <a:r>
              <a:rPr lang="en-US" altLang="ja-JP" sz="748" b="1" dirty="0">
                <a:solidFill>
                  <a:srgbClr val="FF0000"/>
                </a:solidFill>
                <a:latin typeface="メイリオ" pitchFamily="50" charset="-128"/>
                <a:ea typeface="メイリオ" pitchFamily="50" charset="-128"/>
                <a:cs typeface="メイリオ" pitchFamily="50" charset="-128"/>
              </a:rPr>
              <a:t>Help!</a:t>
            </a:r>
          </a:p>
        </p:txBody>
      </p:sp>
      <p:cxnSp>
        <p:nvCxnSpPr>
          <p:cNvPr id="162" name="直線コネクタ 161">
            <a:extLst>
              <a:ext uri="{FF2B5EF4-FFF2-40B4-BE49-F238E27FC236}">
                <a16:creationId xmlns:a16="http://schemas.microsoft.com/office/drawing/2014/main" id="{76E96A1E-598C-4B13-9899-A051493AFCB8}"/>
              </a:ext>
            </a:extLst>
          </p:cNvPr>
          <p:cNvCxnSpPr/>
          <p:nvPr/>
        </p:nvCxnSpPr>
        <p:spPr>
          <a:xfrm>
            <a:off x="580412" y="9522462"/>
            <a:ext cx="6398852" cy="0"/>
          </a:xfrm>
          <a:prstGeom prst="line">
            <a:avLst/>
          </a:prstGeom>
          <a:ln w="31750">
            <a:solidFill>
              <a:srgbClr val="40ADAA"/>
            </a:solidFill>
          </a:ln>
        </p:spPr>
        <p:style>
          <a:lnRef idx="1">
            <a:schemeClr val="accent1"/>
          </a:lnRef>
          <a:fillRef idx="0">
            <a:schemeClr val="accent1"/>
          </a:fillRef>
          <a:effectRef idx="0">
            <a:schemeClr val="accent1"/>
          </a:effectRef>
          <a:fontRef idx="minor">
            <a:schemeClr val="tx1"/>
          </a:fontRef>
        </p:style>
      </p:cxnSp>
      <p:cxnSp>
        <p:nvCxnSpPr>
          <p:cNvPr id="163" name="直線コネクタ 162">
            <a:extLst>
              <a:ext uri="{FF2B5EF4-FFF2-40B4-BE49-F238E27FC236}">
                <a16:creationId xmlns:a16="http://schemas.microsoft.com/office/drawing/2014/main" id="{42AE4D56-2052-4738-8E8C-64511C1B9BB2}"/>
              </a:ext>
            </a:extLst>
          </p:cNvPr>
          <p:cNvCxnSpPr/>
          <p:nvPr/>
        </p:nvCxnSpPr>
        <p:spPr>
          <a:xfrm>
            <a:off x="580412" y="9522462"/>
            <a:ext cx="6398852" cy="0"/>
          </a:xfrm>
          <a:prstGeom prst="line">
            <a:avLst/>
          </a:prstGeom>
          <a:ln w="31750">
            <a:solidFill>
              <a:srgbClr val="40ADAA"/>
            </a:solidFill>
          </a:ln>
        </p:spPr>
        <p:style>
          <a:lnRef idx="1">
            <a:schemeClr val="accent1"/>
          </a:lnRef>
          <a:fillRef idx="0">
            <a:schemeClr val="accent1"/>
          </a:fillRef>
          <a:effectRef idx="0">
            <a:schemeClr val="accent1"/>
          </a:effectRef>
          <a:fontRef idx="minor">
            <a:schemeClr val="tx1"/>
          </a:fontRef>
        </p:style>
      </p:cxnSp>
      <p:cxnSp>
        <p:nvCxnSpPr>
          <p:cNvPr id="164" name="直線コネクタ 163">
            <a:extLst>
              <a:ext uri="{FF2B5EF4-FFF2-40B4-BE49-F238E27FC236}">
                <a16:creationId xmlns:a16="http://schemas.microsoft.com/office/drawing/2014/main" id="{6A110E81-6665-43AA-92AE-AA576CC59A5D}"/>
              </a:ext>
            </a:extLst>
          </p:cNvPr>
          <p:cNvCxnSpPr/>
          <p:nvPr/>
        </p:nvCxnSpPr>
        <p:spPr>
          <a:xfrm>
            <a:off x="580412" y="9522462"/>
            <a:ext cx="6398852" cy="0"/>
          </a:xfrm>
          <a:prstGeom prst="line">
            <a:avLst/>
          </a:prstGeom>
          <a:ln w="31750">
            <a:solidFill>
              <a:srgbClr val="40ADAA"/>
            </a:solidFill>
          </a:ln>
        </p:spPr>
        <p:style>
          <a:lnRef idx="1">
            <a:schemeClr val="accent1"/>
          </a:lnRef>
          <a:fillRef idx="0">
            <a:schemeClr val="accent1"/>
          </a:fillRef>
          <a:effectRef idx="0">
            <a:schemeClr val="accent1"/>
          </a:effectRef>
          <a:fontRef idx="minor">
            <a:schemeClr val="tx1"/>
          </a:fontRef>
        </p:style>
      </p:cxnSp>
      <p:cxnSp>
        <p:nvCxnSpPr>
          <p:cNvPr id="165" name="直線コネクタ 164">
            <a:extLst>
              <a:ext uri="{FF2B5EF4-FFF2-40B4-BE49-F238E27FC236}">
                <a16:creationId xmlns:a16="http://schemas.microsoft.com/office/drawing/2014/main" id="{1DD2BA80-145A-4D32-B40D-CC0E3A2DF055}"/>
              </a:ext>
            </a:extLst>
          </p:cNvPr>
          <p:cNvCxnSpPr/>
          <p:nvPr/>
        </p:nvCxnSpPr>
        <p:spPr>
          <a:xfrm>
            <a:off x="580412" y="9522462"/>
            <a:ext cx="6398852" cy="0"/>
          </a:xfrm>
          <a:prstGeom prst="line">
            <a:avLst/>
          </a:prstGeom>
          <a:ln w="31750">
            <a:solidFill>
              <a:srgbClr val="40ADAA"/>
            </a:solidFill>
          </a:ln>
        </p:spPr>
        <p:style>
          <a:lnRef idx="1">
            <a:schemeClr val="accent1"/>
          </a:lnRef>
          <a:fillRef idx="0">
            <a:schemeClr val="accent1"/>
          </a:fillRef>
          <a:effectRef idx="0">
            <a:schemeClr val="accent1"/>
          </a:effectRef>
          <a:fontRef idx="minor">
            <a:schemeClr val="tx1"/>
          </a:fontRef>
        </p:style>
      </p:cxnSp>
      <p:pic>
        <p:nvPicPr>
          <p:cNvPr id="168" name="Picture 2">
            <a:extLst>
              <a:ext uri="{FF2B5EF4-FFF2-40B4-BE49-F238E27FC236}">
                <a16:creationId xmlns:a16="http://schemas.microsoft.com/office/drawing/2014/main" id="{BEA705E4-C7D2-48BA-950A-B2F461462ADB}"/>
              </a:ext>
            </a:extLst>
          </p:cNvPr>
          <p:cNvPicPr>
            <a:picLocks noChangeAspect="1" noChangeArrowheads="1"/>
          </p:cNvPicPr>
          <p:nvPr/>
        </p:nvPicPr>
        <p:blipFill rotWithShape="1">
          <a:blip r:embed="rId6" cstate="print"/>
          <a:srcRect b="15479"/>
          <a:stretch/>
        </p:blipFill>
        <p:spPr bwMode="auto">
          <a:xfrm>
            <a:off x="450915" y="358475"/>
            <a:ext cx="6697115" cy="834692"/>
          </a:xfrm>
          <a:prstGeom prst="rect">
            <a:avLst/>
          </a:prstGeom>
          <a:noFill/>
          <a:ln w="9525">
            <a:noFill/>
            <a:miter lim="800000"/>
            <a:headEnd/>
            <a:tailEnd/>
          </a:ln>
        </p:spPr>
      </p:pic>
      <p:sp>
        <p:nvSpPr>
          <p:cNvPr id="169" name="テキスト ボックス 168">
            <a:extLst>
              <a:ext uri="{FF2B5EF4-FFF2-40B4-BE49-F238E27FC236}">
                <a16:creationId xmlns:a16="http://schemas.microsoft.com/office/drawing/2014/main" id="{1A0DE645-067F-4EEC-A179-47B79670E7C1}"/>
              </a:ext>
            </a:extLst>
          </p:cNvPr>
          <p:cNvSpPr txBox="1"/>
          <p:nvPr/>
        </p:nvSpPr>
        <p:spPr>
          <a:xfrm>
            <a:off x="823905" y="360984"/>
            <a:ext cx="1541293" cy="172676"/>
          </a:xfrm>
          <a:prstGeom prst="rect">
            <a:avLst/>
          </a:prstGeom>
          <a:noFill/>
        </p:spPr>
        <p:txBody>
          <a:bodyPr wrap="square" lIns="0" tIns="0" rIns="0" bIns="0" rtlCol="0">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1122" b="1" dirty="0">
                <a:solidFill>
                  <a:schemeClr val="bg1"/>
                </a:solidFill>
                <a:latin typeface="Meiryo UI" panose="020B0604030504040204" pitchFamily="50" charset="-128"/>
                <a:ea typeface="Meiryo UI" panose="020B0604030504040204" pitchFamily="50" charset="-128"/>
                <a:cs typeface="Arial" pitchFamily="34" charset="0"/>
              </a:rPr>
              <a:t>簡単マニュアル</a:t>
            </a:r>
          </a:p>
        </p:txBody>
      </p:sp>
      <p:sp>
        <p:nvSpPr>
          <p:cNvPr id="172" name="テキスト ボックス 171">
            <a:extLst>
              <a:ext uri="{FF2B5EF4-FFF2-40B4-BE49-F238E27FC236}">
                <a16:creationId xmlns:a16="http://schemas.microsoft.com/office/drawing/2014/main" id="{6A14DFD4-12EE-464F-9079-FA32619D8136}"/>
              </a:ext>
            </a:extLst>
          </p:cNvPr>
          <p:cNvSpPr txBox="1"/>
          <p:nvPr/>
        </p:nvSpPr>
        <p:spPr>
          <a:xfrm>
            <a:off x="723107" y="716863"/>
            <a:ext cx="6303017" cy="403059"/>
          </a:xfrm>
          <a:prstGeom prst="rect">
            <a:avLst/>
          </a:prstGeom>
          <a:noFill/>
        </p:spPr>
        <p:txBody>
          <a:bodyPr wrap="square" lIns="0" tIns="0" rIns="0" bIns="0" rtlCol="0">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2619" dirty="0">
                <a:ln w="12700" cmpd="sng">
                  <a:solidFill>
                    <a:srgbClr val="EC008C"/>
                  </a:solidFill>
                  <a:prstDash val="solid"/>
                </a:ln>
                <a:solidFill>
                  <a:srgbClr val="EC008C"/>
                </a:solidFill>
                <a:latin typeface="Meiryo UI" panose="020B0604030504040204" pitchFamily="50" charset="-128"/>
                <a:ea typeface="Meiryo UI" panose="020B0604030504040204" pitchFamily="50" charset="-128"/>
              </a:rPr>
              <a:t>バイエル薬品 </a:t>
            </a:r>
            <a:r>
              <a:rPr lang="en-US" altLang="ja-JP" sz="2619" dirty="0">
                <a:ln w="12700" cmpd="sng">
                  <a:solidFill>
                    <a:srgbClr val="EC008C"/>
                  </a:solidFill>
                  <a:prstDash val="solid"/>
                </a:ln>
                <a:solidFill>
                  <a:srgbClr val="EC008C"/>
                </a:solidFill>
                <a:latin typeface="Meiryo UI" panose="020B0604030504040204" pitchFamily="50" charset="-128"/>
                <a:ea typeface="Meiryo UI" panose="020B0604030504040204" pitchFamily="50" charset="-128"/>
              </a:rPr>
              <a:t>Zoom </a:t>
            </a:r>
            <a:r>
              <a:rPr lang="ja-JP" altLang="en-US" sz="2619" dirty="0">
                <a:ln w="12700" cmpd="sng">
                  <a:solidFill>
                    <a:srgbClr val="EC008C"/>
                  </a:solidFill>
                  <a:prstDash val="solid"/>
                </a:ln>
                <a:solidFill>
                  <a:srgbClr val="EC008C"/>
                </a:solidFill>
                <a:latin typeface="Meiryo UI" panose="020B0604030504040204" pitchFamily="50" charset="-128"/>
                <a:ea typeface="Meiryo UI" panose="020B0604030504040204" pitchFamily="50" charset="-128"/>
              </a:rPr>
              <a:t>ウェビナー</a:t>
            </a:r>
            <a:r>
              <a:rPr lang="en-US" altLang="ja-JP" sz="2619" dirty="0">
                <a:ln w="12700" cmpd="sng">
                  <a:solidFill>
                    <a:srgbClr val="EC008C"/>
                  </a:solidFill>
                  <a:prstDash val="solid"/>
                </a:ln>
                <a:solidFill>
                  <a:srgbClr val="EC008C"/>
                </a:solidFill>
                <a:latin typeface="Meiryo UI" panose="020B0604030504040204" pitchFamily="50" charset="-128"/>
                <a:ea typeface="Meiryo UI" panose="020B0604030504040204" pitchFamily="50" charset="-128"/>
              </a:rPr>
              <a:t> </a:t>
            </a:r>
            <a:r>
              <a:rPr lang="ja-JP" altLang="en-US" sz="2619" dirty="0">
                <a:ln w="12700" cmpd="sng">
                  <a:solidFill>
                    <a:srgbClr val="EC008C"/>
                  </a:solidFill>
                  <a:prstDash val="solid"/>
                </a:ln>
                <a:solidFill>
                  <a:srgbClr val="EC008C"/>
                </a:solidFill>
                <a:latin typeface="Meiryo UI" panose="020B0604030504040204" pitchFamily="50" charset="-128"/>
                <a:ea typeface="Meiryo UI" panose="020B0604030504040204" pitchFamily="50" charset="-128"/>
              </a:rPr>
              <a:t>参加方法</a:t>
            </a:r>
            <a:endParaRPr lang="en-US" altLang="ja-JP" sz="2619" dirty="0">
              <a:ln w="12700" cmpd="sng">
                <a:solidFill>
                  <a:srgbClr val="EC008C"/>
                </a:solidFill>
                <a:prstDash val="solid"/>
              </a:ln>
              <a:solidFill>
                <a:srgbClr val="EC008C"/>
              </a:solidFill>
              <a:latin typeface="Meiryo UI" panose="020B0604030504040204" pitchFamily="50" charset="-128"/>
              <a:ea typeface="Meiryo UI" panose="020B0604030504040204" pitchFamily="50" charset="-128"/>
            </a:endParaRPr>
          </a:p>
        </p:txBody>
      </p:sp>
      <p:sp>
        <p:nvSpPr>
          <p:cNvPr id="174" name="テキスト ボックス 173">
            <a:extLst>
              <a:ext uri="{FF2B5EF4-FFF2-40B4-BE49-F238E27FC236}">
                <a16:creationId xmlns:a16="http://schemas.microsoft.com/office/drawing/2014/main" id="{BF35707A-5EB6-4378-8908-EAD257E86011}"/>
              </a:ext>
            </a:extLst>
          </p:cNvPr>
          <p:cNvSpPr txBox="1"/>
          <p:nvPr/>
        </p:nvSpPr>
        <p:spPr>
          <a:xfrm>
            <a:off x="748029" y="6500025"/>
            <a:ext cx="2775240" cy="158377"/>
          </a:xfrm>
          <a:prstGeom prst="rect">
            <a:avLst/>
          </a:prstGeom>
          <a:noFill/>
        </p:spPr>
        <p:txBody>
          <a:bodyPr wrap="square" lIns="0" tIns="0" rIns="0" bIns="0" rtlCol="0">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1029" b="1" dirty="0">
                <a:latin typeface="メイリオ" panose="020B0604030504040204" pitchFamily="50" charset="-128"/>
                <a:ea typeface="メイリオ" panose="020B0604030504040204" pitchFamily="50" charset="-128"/>
                <a:cs typeface="メイリオ" panose="020B0604030504040204" pitchFamily="50" charset="-128"/>
              </a:rPr>
              <a:t>当日の参加方法</a:t>
            </a:r>
            <a:endParaRPr lang="en-US" altLang="ja-JP" sz="1029" b="1"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1" name="図 20">
            <a:extLst>
              <a:ext uri="{FF2B5EF4-FFF2-40B4-BE49-F238E27FC236}">
                <a16:creationId xmlns:a16="http://schemas.microsoft.com/office/drawing/2014/main" id="{3E07FBDD-4A7C-49C3-B281-9E171D5CF231}"/>
              </a:ext>
            </a:extLst>
          </p:cNvPr>
          <p:cNvPicPr>
            <a:picLocks noChangeAspect="1"/>
          </p:cNvPicPr>
          <p:nvPr/>
        </p:nvPicPr>
        <p:blipFill rotWithShape="1">
          <a:blip r:embed="rId7"/>
          <a:srcRect l="92" t="32330" r="15090" b="31912"/>
          <a:stretch/>
        </p:blipFill>
        <p:spPr>
          <a:xfrm>
            <a:off x="788943" y="6990696"/>
            <a:ext cx="2392179" cy="376126"/>
          </a:xfrm>
          <a:prstGeom prst="rect">
            <a:avLst/>
          </a:prstGeom>
        </p:spPr>
      </p:pic>
      <p:sp>
        <p:nvSpPr>
          <p:cNvPr id="176" name="正方形/長方形 175">
            <a:extLst>
              <a:ext uri="{FF2B5EF4-FFF2-40B4-BE49-F238E27FC236}">
                <a16:creationId xmlns:a16="http://schemas.microsoft.com/office/drawing/2014/main" id="{205B54A7-20DB-4FD4-8C17-4DA15F39BAAF}"/>
              </a:ext>
            </a:extLst>
          </p:cNvPr>
          <p:cNvSpPr/>
          <p:nvPr/>
        </p:nvSpPr>
        <p:spPr>
          <a:xfrm>
            <a:off x="744279" y="6693183"/>
            <a:ext cx="3140485" cy="244959"/>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936" dirty="0">
                <a:latin typeface="Meiryo UI" panose="020B0604030504040204" pitchFamily="50" charset="-128"/>
                <a:ea typeface="Meiryo UI" panose="020B0604030504040204" pitchFamily="50" charset="-128"/>
              </a:rPr>
              <a:t>ご登録完了後のメール内「ここをクリックして参加」をクリック。</a:t>
            </a:r>
          </a:p>
        </p:txBody>
      </p:sp>
      <p:sp>
        <p:nvSpPr>
          <p:cNvPr id="22" name="正方形/長方形 21">
            <a:extLst>
              <a:ext uri="{FF2B5EF4-FFF2-40B4-BE49-F238E27FC236}">
                <a16:creationId xmlns:a16="http://schemas.microsoft.com/office/drawing/2014/main" id="{26C09F21-A6FF-451E-921D-5C113765811E}"/>
              </a:ext>
            </a:extLst>
          </p:cNvPr>
          <p:cNvSpPr/>
          <p:nvPr/>
        </p:nvSpPr>
        <p:spPr>
          <a:xfrm>
            <a:off x="729699" y="7434183"/>
            <a:ext cx="2793568" cy="524374"/>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936" dirty="0">
                <a:latin typeface="Meiryo UI" panose="020B0604030504040204" pitchFamily="50" charset="-128"/>
                <a:ea typeface="Meiryo UI" panose="020B0604030504040204" pitchFamily="50" charset="-128"/>
              </a:rPr>
              <a:t>このページを</a:t>
            </a:r>
            <a:r>
              <a:rPr lang="en-US" altLang="ja-JP" sz="936" dirty="0">
                <a:latin typeface="Meiryo UI" panose="020B0604030504040204" pitchFamily="50" charset="-128"/>
                <a:ea typeface="Meiryo UI" panose="020B0604030504040204" pitchFamily="50" charset="-128"/>
              </a:rPr>
              <a:t>Zoom</a:t>
            </a:r>
            <a:r>
              <a:rPr lang="ja-JP" altLang="en-US" sz="936" dirty="0">
                <a:latin typeface="Meiryo UI" panose="020B0604030504040204" pitchFamily="50" charset="-128"/>
                <a:ea typeface="Meiryo UI" panose="020B0604030504040204" pitchFamily="50" charset="-128"/>
              </a:rPr>
              <a:t>で開きますか？と表示されたら【開く】をクリックすると、Zoom アプリケーションが起動し、ウェビナーに接続します。</a:t>
            </a:r>
          </a:p>
        </p:txBody>
      </p:sp>
      <p:sp>
        <p:nvSpPr>
          <p:cNvPr id="23" name="正方形/長方形 22">
            <a:extLst>
              <a:ext uri="{FF2B5EF4-FFF2-40B4-BE49-F238E27FC236}">
                <a16:creationId xmlns:a16="http://schemas.microsoft.com/office/drawing/2014/main" id="{9B4ADC44-4725-4956-A78C-2B2E6076FA6E}"/>
              </a:ext>
            </a:extLst>
          </p:cNvPr>
          <p:cNvSpPr/>
          <p:nvPr/>
        </p:nvSpPr>
        <p:spPr>
          <a:xfrm>
            <a:off x="2127123" y="8040459"/>
            <a:ext cx="1393325" cy="956416"/>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936" dirty="0">
                <a:latin typeface="Meiryo UI" panose="020B0604030504040204" pitchFamily="50" charset="-128"/>
                <a:ea typeface="Meiryo UI" panose="020B0604030504040204" pitchFamily="50" charset="-128"/>
              </a:rPr>
              <a:t>会議がまだ開始されていない場合は、左記のように表示されます。主催者がウェビナーを開始するまでしばらくそのまま でお待ち下さい。</a:t>
            </a:r>
          </a:p>
        </p:txBody>
      </p:sp>
      <p:pic>
        <p:nvPicPr>
          <p:cNvPr id="25" name="図 24">
            <a:extLst>
              <a:ext uri="{FF2B5EF4-FFF2-40B4-BE49-F238E27FC236}">
                <a16:creationId xmlns:a16="http://schemas.microsoft.com/office/drawing/2014/main" id="{9AA0058B-B3E1-4103-9208-0FA10C711DF2}"/>
              </a:ext>
            </a:extLst>
          </p:cNvPr>
          <p:cNvPicPr>
            <a:picLocks noChangeAspect="1"/>
          </p:cNvPicPr>
          <p:nvPr/>
        </p:nvPicPr>
        <p:blipFill>
          <a:blip r:embed="rId8"/>
          <a:stretch>
            <a:fillRect/>
          </a:stretch>
        </p:blipFill>
        <p:spPr>
          <a:xfrm>
            <a:off x="729701" y="8040459"/>
            <a:ext cx="1330357" cy="1071999"/>
          </a:xfrm>
          <a:prstGeom prst="rect">
            <a:avLst/>
          </a:prstGeom>
        </p:spPr>
      </p:pic>
      <p:sp>
        <p:nvSpPr>
          <p:cNvPr id="146" name="テキスト ボックス 145">
            <a:extLst>
              <a:ext uri="{FF2B5EF4-FFF2-40B4-BE49-F238E27FC236}">
                <a16:creationId xmlns:a16="http://schemas.microsoft.com/office/drawing/2014/main" id="{0DCC8F40-3B9C-465F-9964-10216F15B6A9}"/>
              </a:ext>
            </a:extLst>
          </p:cNvPr>
          <p:cNvSpPr txBox="1"/>
          <p:nvPr/>
        </p:nvSpPr>
        <p:spPr>
          <a:xfrm>
            <a:off x="411647" y="1868101"/>
            <a:ext cx="311460" cy="345479"/>
          </a:xfrm>
          <a:prstGeom prst="rect">
            <a:avLst/>
          </a:prstGeom>
          <a:noFill/>
        </p:spPr>
        <p:txBody>
          <a:bodyPr wrap="square" lIns="0" tIns="0" rIns="0" bIns="0" rtlCol="0">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en-US" altLang="ja-JP" sz="2245"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rPr>
              <a:t>1</a:t>
            </a:r>
            <a:endParaRPr lang="ja-JP" altLang="en-US" sz="2245"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endParaRPr>
          </a:p>
        </p:txBody>
      </p:sp>
      <p:sp>
        <p:nvSpPr>
          <p:cNvPr id="151" name="テキスト ボックス 150">
            <a:extLst>
              <a:ext uri="{FF2B5EF4-FFF2-40B4-BE49-F238E27FC236}">
                <a16:creationId xmlns:a16="http://schemas.microsoft.com/office/drawing/2014/main" id="{C1A52DF6-FB88-4215-9ECA-91B630F550D4}"/>
              </a:ext>
            </a:extLst>
          </p:cNvPr>
          <p:cNvSpPr txBox="1"/>
          <p:nvPr/>
        </p:nvSpPr>
        <p:spPr>
          <a:xfrm>
            <a:off x="681101" y="1953326"/>
            <a:ext cx="2869170" cy="158377"/>
          </a:xfrm>
          <a:prstGeom prst="rect">
            <a:avLst/>
          </a:prstGeom>
          <a:noFill/>
        </p:spPr>
        <p:txBody>
          <a:bodyPr wrap="square" lIns="0" tIns="0" rIns="0" bIns="0" rtlCol="0">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1029" b="1" dirty="0">
                <a:latin typeface="メイリオ" panose="020B0604030504040204" pitchFamily="50" charset="-128"/>
                <a:ea typeface="メイリオ" panose="020B0604030504040204" pitchFamily="50" charset="-128"/>
                <a:cs typeface="メイリオ" panose="020B0604030504040204" pitchFamily="50" charset="-128"/>
              </a:rPr>
              <a:t>参加登録用</a:t>
            </a:r>
            <a:r>
              <a:rPr lang="en-US" altLang="ja-JP" sz="1029" dirty="0">
                <a:latin typeface="メイリオ" panose="020B0604030504040204" pitchFamily="50" charset="-128"/>
                <a:ea typeface="メイリオ" panose="020B0604030504040204" pitchFamily="50" charset="-128"/>
                <a:cs typeface="メイリオ" panose="020B0604030504040204" pitchFamily="50" charset="-128"/>
              </a:rPr>
              <a:t>QR</a:t>
            </a:r>
            <a:r>
              <a:rPr lang="ja-JP" altLang="en-US" sz="1029" dirty="0">
                <a:latin typeface="メイリオ" panose="020B0604030504040204" pitchFamily="50" charset="-128"/>
                <a:ea typeface="メイリオ" panose="020B0604030504040204" pitchFamily="50" charset="-128"/>
                <a:cs typeface="メイリオ" panose="020B0604030504040204" pitchFamily="50" charset="-128"/>
              </a:rPr>
              <a:t>コード</a:t>
            </a:r>
            <a:r>
              <a:rPr lang="ja-JP" altLang="en-US" sz="1029" b="1" dirty="0">
                <a:latin typeface="メイリオ" panose="020B0604030504040204" pitchFamily="50" charset="-128"/>
                <a:ea typeface="メイリオ" panose="020B0604030504040204" pitchFamily="50" charset="-128"/>
                <a:cs typeface="メイリオ" panose="020B0604030504040204" pitchFamily="50" charset="-128"/>
              </a:rPr>
              <a:t>より参加登録</a:t>
            </a:r>
            <a:endParaRPr lang="en-US" altLang="ja-JP" sz="655" b="1"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 name="図 1">
            <a:extLst>
              <a:ext uri="{FF2B5EF4-FFF2-40B4-BE49-F238E27FC236}">
                <a16:creationId xmlns:a16="http://schemas.microsoft.com/office/drawing/2014/main" id="{251879C2-3C90-498B-83D0-C46895247EE4}"/>
              </a:ext>
            </a:extLst>
          </p:cNvPr>
          <p:cNvPicPr>
            <a:picLocks noChangeAspect="1"/>
          </p:cNvPicPr>
          <p:nvPr/>
        </p:nvPicPr>
        <p:blipFill>
          <a:blip r:embed="rId9"/>
          <a:stretch>
            <a:fillRect/>
          </a:stretch>
        </p:blipFill>
        <p:spPr>
          <a:xfrm>
            <a:off x="4531179" y="1925669"/>
            <a:ext cx="932754" cy="1280086"/>
          </a:xfrm>
          <a:prstGeom prst="rect">
            <a:avLst/>
          </a:prstGeom>
        </p:spPr>
      </p:pic>
      <p:sp>
        <p:nvSpPr>
          <p:cNvPr id="4" name="正方形/長方形 3">
            <a:extLst>
              <a:ext uri="{FF2B5EF4-FFF2-40B4-BE49-F238E27FC236}">
                <a16:creationId xmlns:a16="http://schemas.microsoft.com/office/drawing/2014/main" id="{A5BF391D-635B-4566-823F-5BF0F035CAE4}"/>
              </a:ext>
            </a:extLst>
          </p:cNvPr>
          <p:cNvSpPr/>
          <p:nvPr/>
        </p:nvSpPr>
        <p:spPr>
          <a:xfrm>
            <a:off x="681101" y="2137556"/>
            <a:ext cx="3637646" cy="1100429"/>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936" dirty="0">
                <a:latin typeface="Meiryo UI" panose="020B0604030504040204" pitchFamily="50" charset="-128"/>
                <a:ea typeface="Meiryo UI" panose="020B0604030504040204" pitchFamily="50" charset="-128"/>
              </a:rPr>
              <a:t>以下の情報を入力し、登録をタップ。</a:t>
            </a:r>
            <a:endParaRPr lang="en-US" altLang="ja-JP" sz="936" dirty="0">
              <a:latin typeface="Meiryo UI" panose="020B0604030504040204" pitchFamily="50" charset="-128"/>
              <a:ea typeface="Meiryo UI" panose="020B0604030504040204" pitchFamily="50" charset="-128"/>
            </a:endParaRPr>
          </a:p>
          <a:p>
            <a:r>
              <a:rPr lang="ja-JP" altLang="en-US" sz="936" dirty="0">
                <a:latin typeface="Meiryo UI" panose="020B0604030504040204" pitchFamily="50" charset="-128"/>
                <a:ea typeface="Meiryo UI" panose="020B0604030504040204" pitchFamily="50" charset="-128"/>
              </a:rPr>
              <a:t>・ お名前（漢字） ・ メールアドレス 　施設名（漢字）</a:t>
            </a:r>
            <a:endParaRPr lang="en-US" altLang="ja-JP" sz="936" dirty="0">
              <a:latin typeface="Meiryo UI" panose="020B0604030504040204" pitchFamily="50" charset="-128"/>
              <a:ea typeface="Meiryo UI" panose="020B0604030504040204" pitchFamily="50" charset="-128"/>
            </a:endParaRPr>
          </a:p>
          <a:p>
            <a:r>
              <a:rPr lang="ja-JP" altLang="en-US" sz="936" dirty="0">
                <a:latin typeface="Meiryo UI" panose="020B0604030504040204" pitchFamily="50" charset="-128"/>
                <a:ea typeface="Meiryo UI" panose="020B0604030504040204" pitchFamily="50" charset="-128"/>
              </a:rPr>
              <a:t>　単位申請の有無などご入力ください。</a:t>
            </a:r>
            <a:endParaRPr lang="en-US" altLang="ja-JP" sz="843" dirty="0">
              <a:latin typeface="Meiryo UI" panose="020B0604030504040204" pitchFamily="50" charset="-128"/>
              <a:ea typeface="Meiryo UI" panose="020B0604030504040204" pitchFamily="50" charset="-128"/>
            </a:endParaRPr>
          </a:p>
          <a:p>
            <a:endParaRPr lang="en-US" altLang="ja-JP" sz="936" dirty="0">
              <a:latin typeface="Meiryo UI" panose="020B0604030504040204" pitchFamily="50" charset="-128"/>
              <a:ea typeface="Meiryo UI" panose="020B0604030504040204" pitchFamily="50" charset="-128"/>
            </a:endParaRPr>
          </a:p>
          <a:p>
            <a:r>
              <a:rPr lang="ja-JP" altLang="en-US" sz="936" dirty="0">
                <a:latin typeface="Meiryo UI" panose="020B0604030504040204" pitchFamily="50" charset="-128"/>
                <a:ea typeface="Meiryo UI" panose="020B0604030504040204" pitchFamily="50" charset="-128"/>
              </a:rPr>
              <a:t>ご登録完了後、視聴用</a:t>
            </a:r>
            <a:r>
              <a:rPr lang="en-US" altLang="ja-JP" sz="936" dirty="0">
                <a:latin typeface="Meiryo UI" panose="020B0604030504040204" pitchFamily="50" charset="-128"/>
                <a:ea typeface="Meiryo UI" panose="020B0604030504040204" pitchFamily="50" charset="-128"/>
              </a:rPr>
              <a:t>URL</a:t>
            </a:r>
            <a:r>
              <a:rPr lang="ja-JP" altLang="en-US" sz="936" dirty="0">
                <a:latin typeface="Meiryo UI" panose="020B0604030504040204" pitchFamily="50" charset="-128"/>
                <a:ea typeface="Meiryo UI" panose="020B0604030504040204" pitchFamily="50" charset="-128"/>
              </a:rPr>
              <a:t>が記載された メールが自動送信されますので、講演会 当日まで大切に保存願います。</a:t>
            </a:r>
            <a:br>
              <a:rPr lang="en-US" altLang="ja-JP" sz="936" dirty="0">
                <a:latin typeface="Meiryo UI" panose="020B0604030504040204" pitchFamily="50" charset="-128"/>
                <a:ea typeface="Meiryo UI" panose="020B0604030504040204" pitchFamily="50" charset="-128"/>
              </a:rPr>
            </a:br>
            <a:endParaRPr lang="ja-JP" altLang="en-US" sz="936" dirty="0">
              <a:latin typeface="Meiryo UI" panose="020B0604030504040204" pitchFamily="50" charset="-128"/>
              <a:ea typeface="Meiryo UI" panose="020B0604030504040204" pitchFamily="50" charset="-128"/>
            </a:endParaRPr>
          </a:p>
        </p:txBody>
      </p:sp>
      <p:sp>
        <p:nvSpPr>
          <p:cNvPr id="5" name="四角形: 角を丸くする 4">
            <a:extLst>
              <a:ext uri="{FF2B5EF4-FFF2-40B4-BE49-F238E27FC236}">
                <a16:creationId xmlns:a16="http://schemas.microsoft.com/office/drawing/2014/main" id="{27FFB4E0-2ADB-4CF0-A509-5EFF6CB124A9}"/>
              </a:ext>
            </a:extLst>
          </p:cNvPr>
          <p:cNvSpPr/>
          <p:nvPr/>
        </p:nvSpPr>
        <p:spPr>
          <a:xfrm>
            <a:off x="5678511" y="1952180"/>
            <a:ext cx="1469518" cy="1223686"/>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pPr algn="ctr"/>
            <a:endParaRPr lang="ja-JP" altLang="en-US" sz="1640"/>
          </a:p>
        </p:txBody>
      </p:sp>
      <p:sp>
        <p:nvSpPr>
          <p:cNvPr id="3" name="正方形/長方形 2">
            <a:extLst>
              <a:ext uri="{FF2B5EF4-FFF2-40B4-BE49-F238E27FC236}">
                <a16:creationId xmlns:a16="http://schemas.microsoft.com/office/drawing/2014/main" id="{9BF874EF-FF7F-48AE-9F04-DF3A4AEB156C}"/>
              </a:ext>
            </a:extLst>
          </p:cNvPr>
          <p:cNvSpPr/>
          <p:nvPr/>
        </p:nvSpPr>
        <p:spPr>
          <a:xfrm>
            <a:off x="5701877" y="1952181"/>
            <a:ext cx="1437365" cy="1244443"/>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936" dirty="0">
                <a:solidFill>
                  <a:srgbClr val="FF0000"/>
                </a:solidFill>
                <a:latin typeface="Meiryo UI" panose="020B0604030504040204" pitchFamily="50" charset="-128"/>
                <a:ea typeface="Meiryo UI" panose="020B0604030504040204" pitchFamily="50" charset="-128"/>
              </a:rPr>
              <a:t>注意</a:t>
            </a:r>
            <a:endParaRPr lang="en-US" altLang="ja-JP" sz="936" dirty="0">
              <a:solidFill>
                <a:srgbClr val="FF0000"/>
              </a:solidFill>
              <a:latin typeface="Meiryo UI" panose="020B0604030504040204" pitchFamily="50" charset="-128"/>
              <a:ea typeface="Meiryo UI" panose="020B0604030504040204" pitchFamily="50" charset="-128"/>
            </a:endParaRPr>
          </a:p>
          <a:p>
            <a:r>
              <a:rPr lang="ja-JP" altLang="en-US" sz="936" dirty="0">
                <a:latin typeface="Meiryo UI" panose="020B0604030504040204" pitchFamily="50" charset="-128"/>
                <a:ea typeface="Meiryo UI" panose="020B0604030504040204" pitchFamily="50" charset="-128"/>
              </a:rPr>
              <a:t>登録後、メールが届かない方は迷惑メールにないかご確認いただくか、</a:t>
            </a:r>
            <a:endParaRPr lang="en-US" altLang="ja-JP" sz="936" dirty="0">
              <a:latin typeface="Meiryo UI" panose="020B0604030504040204" pitchFamily="50" charset="-128"/>
              <a:ea typeface="Meiryo UI" panose="020B0604030504040204" pitchFamily="50" charset="-128"/>
            </a:endParaRPr>
          </a:p>
          <a:p>
            <a:r>
              <a:rPr lang="ja-JP" altLang="en-US" sz="936" dirty="0">
                <a:latin typeface="Meiryo UI" panose="020B0604030504040204" pitchFamily="50" charset="-128"/>
                <a:ea typeface="Meiryo UI" panose="020B0604030504040204" pitchFamily="50" charset="-128"/>
              </a:rPr>
              <a:t>「</a:t>
            </a:r>
            <a:r>
              <a:rPr lang="en-US" altLang="ja-JP" sz="936" dirty="0">
                <a:latin typeface="Meiryo UI" panose="020B0604030504040204" pitchFamily="50" charset="-128"/>
                <a:ea typeface="Meiryo UI" panose="020B0604030504040204" pitchFamily="50" charset="-128"/>
              </a:rPr>
              <a:t>@zoom.us</a:t>
            </a:r>
            <a:r>
              <a:rPr lang="ja-JP" altLang="en-US" sz="936" dirty="0">
                <a:latin typeface="Meiryo UI" panose="020B0604030504040204" pitchFamily="50" charset="-128"/>
                <a:ea typeface="Meiryo UI" panose="020B0604030504040204" pitchFamily="50" charset="-128"/>
              </a:rPr>
              <a:t>」から</a:t>
            </a:r>
            <a:br>
              <a:rPr lang="en-US" altLang="ja-JP" sz="936" dirty="0">
                <a:latin typeface="Meiryo UI" panose="020B0604030504040204" pitchFamily="50" charset="-128"/>
                <a:ea typeface="Meiryo UI" panose="020B0604030504040204" pitchFamily="50" charset="-128"/>
              </a:rPr>
            </a:br>
            <a:r>
              <a:rPr lang="ja-JP" altLang="en-US" sz="936" dirty="0">
                <a:latin typeface="Meiryo UI" panose="020B0604030504040204" pitchFamily="50" charset="-128"/>
                <a:ea typeface="Meiryo UI" panose="020B0604030504040204" pitchFamily="50" charset="-128"/>
              </a:rPr>
              <a:t>メール受信可能な設定を確認の上、再登録をお願いします。</a:t>
            </a:r>
          </a:p>
        </p:txBody>
      </p:sp>
      <p:sp>
        <p:nvSpPr>
          <p:cNvPr id="63" name="角丸四角形 41">
            <a:extLst>
              <a:ext uri="{FF2B5EF4-FFF2-40B4-BE49-F238E27FC236}">
                <a16:creationId xmlns:a16="http://schemas.microsoft.com/office/drawing/2014/main" id="{B165AEF1-863D-488F-A428-D2C699D1504C}"/>
              </a:ext>
            </a:extLst>
          </p:cNvPr>
          <p:cNvSpPr/>
          <p:nvPr/>
        </p:nvSpPr>
        <p:spPr>
          <a:xfrm>
            <a:off x="344284" y="3560739"/>
            <a:ext cx="3363773" cy="1519703"/>
          </a:xfrm>
          <a:prstGeom prst="roundRect">
            <a:avLst>
              <a:gd name="adj" fmla="val 5432"/>
            </a:avLst>
          </a:prstGeom>
          <a:solidFill>
            <a:srgbClr val="AAE0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pPr algn="ctr"/>
            <a:endParaRPr lang="ja-JP" altLang="en-US" sz="1640"/>
          </a:p>
        </p:txBody>
      </p:sp>
      <p:sp>
        <p:nvSpPr>
          <p:cNvPr id="64" name="正方形/長方形 63">
            <a:extLst>
              <a:ext uri="{FF2B5EF4-FFF2-40B4-BE49-F238E27FC236}">
                <a16:creationId xmlns:a16="http://schemas.microsoft.com/office/drawing/2014/main" id="{54E194F0-3BC6-400C-B2B1-CFF369037BA1}"/>
              </a:ext>
            </a:extLst>
          </p:cNvPr>
          <p:cNvSpPr/>
          <p:nvPr/>
        </p:nvSpPr>
        <p:spPr>
          <a:xfrm>
            <a:off x="372595" y="3324993"/>
            <a:ext cx="315061" cy="293927"/>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1310" dirty="0">
                <a:solidFill>
                  <a:srgbClr val="C00000"/>
                </a:solidFill>
                <a:latin typeface="メイリオ" pitchFamily="50" charset="-128"/>
                <a:ea typeface="メイリオ" pitchFamily="50" charset="-128"/>
                <a:cs typeface="メイリオ" pitchFamily="50" charset="-128"/>
              </a:rPr>
              <a:t>▼</a:t>
            </a:r>
          </a:p>
        </p:txBody>
      </p:sp>
      <p:sp>
        <p:nvSpPr>
          <p:cNvPr id="65" name="テキスト ボックス 64">
            <a:extLst>
              <a:ext uri="{FF2B5EF4-FFF2-40B4-BE49-F238E27FC236}">
                <a16:creationId xmlns:a16="http://schemas.microsoft.com/office/drawing/2014/main" id="{F720B813-4CAE-4392-B8A4-2E07E8D6D69B}"/>
              </a:ext>
            </a:extLst>
          </p:cNvPr>
          <p:cNvSpPr txBox="1"/>
          <p:nvPr/>
        </p:nvSpPr>
        <p:spPr>
          <a:xfrm>
            <a:off x="450914" y="3594447"/>
            <a:ext cx="311460" cy="345479"/>
          </a:xfrm>
          <a:prstGeom prst="rect">
            <a:avLst/>
          </a:prstGeom>
          <a:noFill/>
        </p:spPr>
        <p:txBody>
          <a:bodyPr wrap="square" lIns="0" tIns="0" rIns="0" bIns="0" rtlCol="0">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en-US" altLang="ja-JP" sz="2245"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rPr>
              <a:t>2</a:t>
            </a:r>
            <a:endParaRPr lang="ja-JP" altLang="en-US" sz="2245" b="1" dirty="0">
              <a:solidFill>
                <a:schemeClr val="bg1"/>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endParaRPr>
          </a:p>
        </p:txBody>
      </p:sp>
      <p:sp>
        <p:nvSpPr>
          <p:cNvPr id="66" name="テキスト ボックス 65">
            <a:extLst>
              <a:ext uri="{FF2B5EF4-FFF2-40B4-BE49-F238E27FC236}">
                <a16:creationId xmlns:a16="http://schemas.microsoft.com/office/drawing/2014/main" id="{655915CC-51E9-4AF7-ADA4-C3F6D7E60ACF}"/>
              </a:ext>
            </a:extLst>
          </p:cNvPr>
          <p:cNvSpPr txBox="1"/>
          <p:nvPr/>
        </p:nvSpPr>
        <p:spPr>
          <a:xfrm>
            <a:off x="771155" y="3677801"/>
            <a:ext cx="2969014" cy="158377"/>
          </a:xfrm>
          <a:prstGeom prst="rect">
            <a:avLst/>
          </a:prstGeom>
          <a:noFill/>
        </p:spPr>
        <p:txBody>
          <a:bodyPr wrap="square" lIns="0" tIns="0" rIns="0" bIns="0" rtlCol="0">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en-US" altLang="ja-JP" sz="1029" b="1" dirty="0">
                <a:latin typeface="メイリオ" panose="020B0604030504040204" pitchFamily="50" charset="-128"/>
                <a:ea typeface="メイリオ" panose="020B0604030504040204" pitchFamily="50" charset="-128"/>
                <a:cs typeface="メイリオ" panose="020B0604030504040204" pitchFamily="50" charset="-128"/>
              </a:rPr>
              <a:t>Zoom </a:t>
            </a:r>
            <a:r>
              <a:rPr lang="ja-JP" altLang="en-US" sz="1029" b="1" dirty="0">
                <a:latin typeface="メイリオ" panose="020B0604030504040204" pitchFamily="50" charset="-128"/>
                <a:ea typeface="メイリオ" panose="020B0604030504040204" pitchFamily="50" charset="-128"/>
                <a:cs typeface="メイリオ" panose="020B0604030504040204" pitchFamily="50" charset="-128"/>
              </a:rPr>
              <a:t>アプリをダウンロード</a:t>
            </a:r>
            <a:endParaRPr lang="en-US" altLang="ja-JP" sz="1029"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a:extLst>
              <a:ext uri="{FF2B5EF4-FFF2-40B4-BE49-F238E27FC236}">
                <a16:creationId xmlns:a16="http://schemas.microsoft.com/office/drawing/2014/main" id="{079FB835-AB9B-4A90-8BF8-94AD11060516}"/>
              </a:ext>
            </a:extLst>
          </p:cNvPr>
          <p:cNvSpPr/>
          <p:nvPr/>
        </p:nvSpPr>
        <p:spPr>
          <a:xfrm>
            <a:off x="687656" y="3851011"/>
            <a:ext cx="2969011" cy="524374"/>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936" dirty="0">
                <a:latin typeface="Meiryo UI" panose="020B0604030504040204" pitchFamily="50" charset="-128"/>
                <a:ea typeface="Meiryo UI" panose="020B0604030504040204" pitchFamily="50" charset="-128"/>
              </a:rPr>
              <a:t>以下のページより、アプリをダウンロードお願いします。</a:t>
            </a:r>
            <a:endParaRPr lang="en-US" altLang="ja-JP" sz="936" dirty="0">
              <a:latin typeface="Meiryo UI" panose="020B0604030504040204" pitchFamily="50" charset="-128"/>
              <a:ea typeface="Meiryo UI" panose="020B0604030504040204" pitchFamily="50" charset="-128"/>
            </a:endParaRPr>
          </a:p>
          <a:p>
            <a:r>
              <a:rPr lang="ja-JP" altLang="en-US" sz="936" dirty="0">
                <a:latin typeface="Meiryo UI" panose="020B0604030504040204" pitchFamily="50" charset="-128"/>
                <a:ea typeface="Meiryo UI" panose="020B0604030504040204" pitchFamily="50" charset="-128"/>
                <a:hlinkClick r:id="rId10"/>
              </a:rPr>
              <a:t>https://zoom.us/download</a:t>
            </a:r>
            <a:endParaRPr lang="en-US" altLang="ja-JP" sz="936" dirty="0">
              <a:latin typeface="Meiryo UI" panose="020B0604030504040204" pitchFamily="50" charset="-128"/>
              <a:ea typeface="Meiryo UI" panose="020B0604030504040204" pitchFamily="50" charset="-128"/>
            </a:endParaRPr>
          </a:p>
          <a:p>
            <a:endParaRPr lang="ja-JP" altLang="en-US" sz="936" dirty="0">
              <a:latin typeface="Meiryo UI" panose="020B0604030504040204" pitchFamily="50" charset="-128"/>
              <a:ea typeface="Meiryo UI" panose="020B0604030504040204" pitchFamily="50" charset="-128"/>
            </a:endParaRPr>
          </a:p>
        </p:txBody>
      </p:sp>
      <p:pic>
        <p:nvPicPr>
          <p:cNvPr id="7" name="図 6">
            <a:extLst>
              <a:ext uri="{FF2B5EF4-FFF2-40B4-BE49-F238E27FC236}">
                <a16:creationId xmlns:a16="http://schemas.microsoft.com/office/drawing/2014/main" id="{DC324ED4-EC96-4669-9D87-240F3C5A423E}"/>
              </a:ext>
            </a:extLst>
          </p:cNvPr>
          <p:cNvPicPr>
            <a:picLocks noChangeAspect="1"/>
          </p:cNvPicPr>
          <p:nvPr/>
        </p:nvPicPr>
        <p:blipFill>
          <a:blip r:embed="rId11"/>
          <a:stretch>
            <a:fillRect/>
          </a:stretch>
        </p:blipFill>
        <p:spPr>
          <a:xfrm>
            <a:off x="766667" y="4268087"/>
            <a:ext cx="1329076" cy="718764"/>
          </a:xfrm>
          <a:prstGeom prst="rect">
            <a:avLst/>
          </a:prstGeom>
        </p:spPr>
      </p:pic>
      <p:sp>
        <p:nvSpPr>
          <p:cNvPr id="72" name="正方形/長方形 71">
            <a:extLst>
              <a:ext uri="{FF2B5EF4-FFF2-40B4-BE49-F238E27FC236}">
                <a16:creationId xmlns:a16="http://schemas.microsoft.com/office/drawing/2014/main" id="{A94BAA16-C683-4FB2-B3D3-4AB7DCB43630}"/>
              </a:ext>
            </a:extLst>
          </p:cNvPr>
          <p:cNvSpPr/>
          <p:nvPr/>
        </p:nvSpPr>
        <p:spPr>
          <a:xfrm>
            <a:off x="344283" y="5094478"/>
            <a:ext cx="315061" cy="293927"/>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1310" dirty="0">
                <a:solidFill>
                  <a:srgbClr val="C00000"/>
                </a:solidFill>
                <a:latin typeface="メイリオ" pitchFamily="50" charset="-128"/>
                <a:ea typeface="メイリオ" pitchFamily="50" charset="-128"/>
                <a:cs typeface="メイリオ" pitchFamily="50" charset="-128"/>
              </a:rPr>
              <a:t>▼</a:t>
            </a:r>
          </a:p>
        </p:txBody>
      </p:sp>
      <p:pic>
        <p:nvPicPr>
          <p:cNvPr id="9" name="図 8">
            <a:extLst>
              <a:ext uri="{FF2B5EF4-FFF2-40B4-BE49-F238E27FC236}">
                <a16:creationId xmlns:a16="http://schemas.microsoft.com/office/drawing/2014/main" id="{9CD96359-C6E9-4B20-9657-6E46EA3EC47F}"/>
              </a:ext>
            </a:extLst>
          </p:cNvPr>
          <p:cNvPicPr>
            <a:picLocks noChangeAspect="1"/>
          </p:cNvPicPr>
          <p:nvPr/>
        </p:nvPicPr>
        <p:blipFill>
          <a:blip r:embed="rId12"/>
          <a:stretch>
            <a:fillRect/>
          </a:stretch>
        </p:blipFill>
        <p:spPr>
          <a:xfrm>
            <a:off x="4346341" y="5162924"/>
            <a:ext cx="919011" cy="1097845"/>
          </a:xfrm>
          <a:prstGeom prst="rect">
            <a:avLst/>
          </a:prstGeom>
        </p:spPr>
      </p:pic>
      <p:sp>
        <p:nvSpPr>
          <p:cNvPr id="75" name="正方形/長方形 74">
            <a:extLst>
              <a:ext uri="{FF2B5EF4-FFF2-40B4-BE49-F238E27FC236}">
                <a16:creationId xmlns:a16="http://schemas.microsoft.com/office/drawing/2014/main" id="{22B61A78-6223-4225-9E6E-2308F5BFC9C9}"/>
              </a:ext>
            </a:extLst>
          </p:cNvPr>
          <p:cNvSpPr/>
          <p:nvPr/>
        </p:nvSpPr>
        <p:spPr>
          <a:xfrm>
            <a:off x="344283" y="6162884"/>
            <a:ext cx="315061" cy="293927"/>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1310" dirty="0">
                <a:solidFill>
                  <a:srgbClr val="C00000"/>
                </a:solidFill>
                <a:latin typeface="メイリオ" pitchFamily="50" charset="-128"/>
                <a:ea typeface="メイリオ" pitchFamily="50" charset="-128"/>
                <a:cs typeface="メイリオ" pitchFamily="50" charset="-128"/>
              </a:rPr>
              <a:t>▼</a:t>
            </a:r>
          </a:p>
        </p:txBody>
      </p:sp>
      <p:sp>
        <p:nvSpPr>
          <p:cNvPr id="77" name="正方形/長方形 76">
            <a:extLst>
              <a:ext uri="{FF2B5EF4-FFF2-40B4-BE49-F238E27FC236}">
                <a16:creationId xmlns:a16="http://schemas.microsoft.com/office/drawing/2014/main" id="{DC703806-9479-4419-9C77-FC76BB768603}"/>
              </a:ext>
            </a:extLst>
          </p:cNvPr>
          <p:cNvSpPr/>
          <p:nvPr/>
        </p:nvSpPr>
        <p:spPr>
          <a:xfrm>
            <a:off x="4251384" y="3863904"/>
            <a:ext cx="2969011" cy="244959"/>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en-US" altLang="ja-JP" sz="936" dirty="0">
                <a:latin typeface="Meiryo UI" panose="020B0604030504040204" pitchFamily="50" charset="-128"/>
                <a:ea typeface="Meiryo UI" panose="020B0604030504040204" pitchFamily="50" charset="-128"/>
              </a:rPr>
              <a:t>App Store, Google</a:t>
            </a:r>
            <a:r>
              <a:rPr lang="ja-JP" altLang="en-US" sz="936" dirty="0">
                <a:latin typeface="Meiryo UI" panose="020B0604030504040204" pitchFamily="50" charset="-128"/>
                <a:ea typeface="Meiryo UI" panose="020B0604030504040204" pitchFamily="50" charset="-128"/>
              </a:rPr>
              <a:t> </a:t>
            </a:r>
            <a:r>
              <a:rPr lang="en-US" altLang="ja-JP" sz="936" dirty="0">
                <a:latin typeface="Meiryo UI" panose="020B0604030504040204" pitchFamily="50" charset="-128"/>
                <a:ea typeface="Meiryo UI" panose="020B0604030504040204" pitchFamily="50" charset="-128"/>
              </a:rPr>
              <a:t>Play</a:t>
            </a:r>
            <a:r>
              <a:rPr lang="ja-JP" altLang="en-US" sz="936" dirty="0">
                <a:latin typeface="Meiryo UI" panose="020B0604030504040204" pitchFamily="50" charset="-128"/>
                <a:ea typeface="Meiryo UI" panose="020B0604030504040204" pitchFamily="50" charset="-128"/>
              </a:rPr>
              <a:t>よりダウンロードお願いします。</a:t>
            </a:r>
          </a:p>
        </p:txBody>
      </p:sp>
      <p:pic>
        <p:nvPicPr>
          <p:cNvPr id="12" name="図 11">
            <a:extLst>
              <a:ext uri="{FF2B5EF4-FFF2-40B4-BE49-F238E27FC236}">
                <a16:creationId xmlns:a16="http://schemas.microsoft.com/office/drawing/2014/main" id="{DA84301D-E153-44D0-B8FC-9A7838408315}"/>
              </a:ext>
            </a:extLst>
          </p:cNvPr>
          <p:cNvPicPr>
            <a:picLocks noChangeAspect="1"/>
          </p:cNvPicPr>
          <p:nvPr/>
        </p:nvPicPr>
        <p:blipFill>
          <a:blip r:embed="rId13"/>
          <a:stretch>
            <a:fillRect/>
          </a:stretch>
        </p:blipFill>
        <p:spPr>
          <a:xfrm>
            <a:off x="3838183" y="8290209"/>
            <a:ext cx="1024470" cy="979537"/>
          </a:xfrm>
          <a:prstGeom prst="rect">
            <a:avLst/>
          </a:prstGeom>
        </p:spPr>
      </p:pic>
      <p:pic>
        <p:nvPicPr>
          <p:cNvPr id="15" name="図 14">
            <a:extLst>
              <a:ext uri="{FF2B5EF4-FFF2-40B4-BE49-F238E27FC236}">
                <a16:creationId xmlns:a16="http://schemas.microsoft.com/office/drawing/2014/main" id="{AD8754D5-35C0-40D7-B97B-D10E2EF1568D}"/>
              </a:ext>
            </a:extLst>
          </p:cNvPr>
          <p:cNvPicPr>
            <a:picLocks noChangeAspect="1"/>
          </p:cNvPicPr>
          <p:nvPr/>
        </p:nvPicPr>
        <p:blipFill>
          <a:blip r:embed="rId14"/>
          <a:stretch>
            <a:fillRect/>
          </a:stretch>
        </p:blipFill>
        <p:spPr>
          <a:xfrm>
            <a:off x="4235248" y="4277366"/>
            <a:ext cx="1046847" cy="542627"/>
          </a:xfrm>
          <a:prstGeom prst="rect">
            <a:avLst/>
          </a:prstGeom>
        </p:spPr>
      </p:pic>
      <p:sp>
        <p:nvSpPr>
          <p:cNvPr id="33" name="正方形/長方形 32">
            <a:extLst>
              <a:ext uri="{FF2B5EF4-FFF2-40B4-BE49-F238E27FC236}">
                <a16:creationId xmlns:a16="http://schemas.microsoft.com/office/drawing/2014/main" id="{5088E12E-3407-4EB9-A153-FF26045BFEE7}"/>
              </a:ext>
            </a:extLst>
          </p:cNvPr>
          <p:cNvSpPr/>
          <p:nvPr/>
        </p:nvSpPr>
        <p:spPr>
          <a:xfrm>
            <a:off x="4842689" y="8769606"/>
            <a:ext cx="2296553" cy="524374"/>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en-US" altLang="ja-JP" sz="936" dirty="0">
                <a:latin typeface="Meiryo UI" panose="020B0604030504040204" pitchFamily="50" charset="-128"/>
                <a:ea typeface="Meiryo UI" panose="020B0604030504040204" pitchFamily="50" charset="-128"/>
              </a:rPr>
              <a:t>※</a:t>
            </a:r>
            <a:r>
              <a:rPr lang="ja-JP" altLang="en-US" sz="936" dirty="0">
                <a:latin typeface="Meiryo UI" panose="020B0604030504040204" pitchFamily="50" charset="-128"/>
                <a:ea typeface="Meiryo UI" panose="020B0604030504040204" pitchFamily="50" charset="-128"/>
              </a:rPr>
              <a:t> 音声接続に不備がある場合はオーディオ 設定の【∧】マークをクリックし、調整を試してみてください。</a:t>
            </a:r>
          </a:p>
        </p:txBody>
      </p:sp>
      <p:grpSp>
        <p:nvGrpSpPr>
          <p:cNvPr id="37" name="グループ化 36">
            <a:extLst>
              <a:ext uri="{FF2B5EF4-FFF2-40B4-BE49-F238E27FC236}">
                <a16:creationId xmlns:a16="http://schemas.microsoft.com/office/drawing/2014/main" id="{9FCCD11B-275D-45A3-8920-24D63FC3D632}"/>
              </a:ext>
            </a:extLst>
          </p:cNvPr>
          <p:cNvGrpSpPr/>
          <p:nvPr/>
        </p:nvGrpSpPr>
        <p:grpSpPr>
          <a:xfrm>
            <a:off x="3712475" y="6760550"/>
            <a:ext cx="2823321" cy="1513323"/>
            <a:chOff x="3780631" y="6735917"/>
            <a:chExt cx="3017965" cy="1617655"/>
          </a:xfrm>
        </p:grpSpPr>
        <p:cxnSp>
          <p:nvCxnSpPr>
            <p:cNvPr id="18" name="コネクタ: カギ線 17">
              <a:extLst>
                <a:ext uri="{FF2B5EF4-FFF2-40B4-BE49-F238E27FC236}">
                  <a16:creationId xmlns:a16="http://schemas.microsoft.com/office/drawing/2014/main" id="{F1EAA94B-C721-4071-8321-18DD793C7691}"/>
                </a:ext>
              </a:extLst>
            </p:cNvPr>
            <p:cNvCxnSpPr>
              <a:cxnSpLocks/>
              <a:stCxn id="87" idx="2"/>
              <a:endCxn id="12" idx="0"/>
            </p:cNvCxnSpPr>
            <p:nvPr/>
          </p:nvCxnSpPr>
          <p:spPr>
            <a:xfrm rot="16200000" flipH="1">
              <a:off x="4105811" y="7979553"/>
              <a:ext cx="260931" cy="452559"/>
            </a:xfrm>
            <a:prstGeom prst="bentConnector3">
              <a:avLst>
                <a:gd name="adj1" fmla="val 50000"/>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pic>
          <p:nvPicPr>
            <p:cNvPr id="16" name="図 15">
              <a:extLst>
                <a:ext uri="{FF2B5EF4-FFF2-40B4-BE49-F238E27FC236}">
                  <a16:creationId xmlns:a16="http://schemas.microsoft.com/office/drawing/2014/main" id="{692298D2-A1C3-4C01-ABB1-4C92002EB774}"/>
                </a:ext>
              </a:extLst>
            </p:cNvPr>
            <p:cNvPicPr>
              <a:picLocks noChangeAspect="1"/>
            </p:cNvPicPr>
            <p:nvPr/>
          </p:nvPicPr>
          <p:blipFill>
            <a:blip r:embed="rId15"/>
            <a:stretch>
              <a:fillRect/>
            </a:stretch>
          </p:blipFill>
          <p:spPr>
            <a:xfrm>
              <a:off x="3892791" y="6735917"/>
              <a:ext cx="2035063" cy="1347087"/>
            </a:xfrm>
            <a:prstGeom prst="rect">
              <a:avLst/>
            </a:prstGeom>
          </p:spPr>
        </p:pic>
        <p:sp>
          <p:nvSpPr>
            <p:cNvPr id="87" name="正方形/長方形 86">
              <a:extLst>
                <a:ext uri="{FF2B5EF4-FFF2-40B4-BE49-F238E27FC236}">
                  <a16:creationId xmlns:a16="http://schemas.microsoft.com/office/drawing/2014/main" id="{6BA12345-7554-4626-BC49-0BC8411FC7B6}"/>
                </a:ext>
              </a:extLst>
            </p:cNvPr>
            <p:cNvSpPr/>
            <p:nvPr/>
          </p:nvSpPr>
          <p:spPr>
            <a:xfrm>
              <a:off x="3780631" y="7829147"/>
              <a:ext cx="458732" cy="252641"/>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endParaRPr lang="ja-JP" altLang="en-US" sz="936" dirty="0">
                <a:latin typeface="Meiryo UI" panose="020B0604030504040204" pitchFamily="50" charset="-128"/>
                <a:ea typeface="Meiryo UI" panose="020B0604030504040204" pitchFamily="50" charset="-128"/>
              </a:endParaRPr>
            </a:p>
          </p:txBody>
        </p:sp>
        <p:cxnSp>
          <p:nvCxnSpPr>
            <p:cNvPr id="96" name="コネクタ: カギ線 95">
              <a:extLst>
                <a:ext uri="{FF2B5EF4-FFF2-40B4-BE49-F238E27FC236}">
                  <a16:creationId xmlns:a16="http://schemas.microsoft.com/office/drawing/2014/main" id="{DB2EF934-F343-43C8-BB15-5F21B7DDFE53}"/>
                </a:ext>
              </a:extLst>
            </p:cNvPr>
            <p:cNvCxnSpPr>
              <a:cxnSpLocks/>
              <a:stCxn id="101" idx="2"/>
              <a:endCxn id="98" idx="2"/>
            </p:cNvCxnSpPr>
            <p:nvPr/>
          </p:nvCxnSpPr>
          <p:spPr>
            <a:xfrm rot="5400000" flipH="1">
              <a:off x="6148207" y="7703184"/>
              <a:ext cx="312379" cy="988398"/>
            </a:xfrm>
            <a:prstGeom prst="bentConnector3">
              <a:avLst>
                <a:gd name="adj1" fmla="val -85580"/>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98" name="正方形/長方形 97">
              <a:extLst>
                <a:ext uri="{FF2B5EF4-FFF2-40B4-BE49-F238E27FC236}">
                  <a16:creationId xmlns:a16="http://schemas.microsoft.com/office/drawing/2014/main" id="{7557479B-16EE-47EF-85C1-AB37838823A3}"/>
                </a:ext>
              </a:extLst>
            </p:cNvPr>
            <p:cNvSpPr/>
            <p:nvPr/>
          </p:nvSpPr>
          <p:spPr>
            <a:xfrm>
              <a:off x="5580831" y="7794972"/>
              <a:ext cx="458732" cy="252641"/>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endParaRPr lang="ja-JP" altLang="en-US" sz="936" dirty="0">
                <a:latin typeface="Meiryo UI" panose="020B0604030504040204" pitchFamily="50" charset="-128"/>
                <a:ea typeface="Meiryo UI" panose="020B0604030504040204" pitchFamily="50" charset="-128"/>
              </a:endParaRPr>
            </a:p>
          </p:txBody>
        </p:sp>
      </p:grpSp>
      <p:sp>
        <p:nvSpPr>
          <p:cNvPr id="101" name="正方形/長方形 100">
            <a:extLst>
              <a:ext uri="{FF2B5EF4-FFF2-40B4-BE49-F238E27FC236}">
                <a16:creationId xmlns:a16="http://schemas.microsoft.com/office/drawing/2014/main" id="{713F42AF-50ED-4927-8480-95759DC9F186}"/>
              </a:ext>
            </a:extLst>
          </p:cNvPr>
          <p:cNvSpPr/>
          <p:nvPr/>
        </p:nvSpPr>
        <p:spPr>
          <a:xfrm>
            <a:off x="5856195" y="7741019"/>
            <a:ext cx="1359197" cy="524374"/>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en-US" altLang="ja-JP" sz="936" dirty="0">
                <a:latin typeface="Meiryo UI" panose="020B0604030504040204" pitchFamily="50" charset="-128"/>
                <a:ea typeface="Meiryo UI" panose="020B0604030504040204" pitchFamily="50" charset="-128"/>
              </a:rPr>
              <a:t>※</a:t>
            </a:r>
            <a:r>
              <a:rPr lang="ja-JP" altLang="en-US" sz="936" dirty="0">
                <a:latin typeface="Meiryo UI" panose="020B0604030504040204" pitchFamily="50" charset="-128"/>
                <a:ea typeface="Meiryo UI" panose="020B0604030504040204" pitchFamily="50" charset="-128"/>
              </a:rPr>
              <a:t> 講演終了後は画面右下の</a:t>
            </a:r>
            <a:r>
              <a:rPr lang="en-US" altLang="ja-JP" sz="936" dirty="0">
                <a:latin typeface="Meiryo UI" panose="020B0604030504040204" pitchFamily="50" charset="-128"/>
                <a:ea typeface="Meiryo UI" panose="020B0604030504040204" pitchFamily="50" charset="-128"/>
              </a:rPr>
              <a:t>【</a:t>
            </a:r>
            <a:r>
              <a:rPr lang="ja-JP" altLang="en-US" sz="936" dirty="0">
                <a:latin typeface="Meiryo UI" panose="020B0604030504040204" pitchFamily="50" charset="-128"/>
                <a:ea typeface="Meiryo UI" panose="020B0604030504040204" pitchFamily="50" charset="-128"/>
              </a:rPr>
              <a:t>退出</a:t>
            </a:r>
            <a:r>
              <a:rPr lang="en-US" altLang="ja-JP" sz="936" dirty="0">
                <a:latin typeface="Meiryo UI" panose="020B0604030504040204" pitchFamily="50" charset="-128"/>
                <a:ea typeface="Meiryo UI" panose="020B0604030504040204" pitchFamily="50" charset="-128"/>
              </a:rPr>
              <a:t>】</a:t>
            </a:r>
            <a:r>
              <a:rPr lang="ja-JP" altLang="en-US" sz="936" dirty="0">
                <a:latin typeface="Meiryo UI" panose="020B0604030504040204" pitchFamily="50" charset="-128"/>
                <a:ea typeface="Meiryo UI" panose="020B0604030504040204" pitchFamily="50" charset="-128"/>
              </a:rPr>
              <a:t>ボタンをクリック して終了して下さい</a:t>
            </a:r>
          </a:p>
        </p:txBody>
      </p:sp>
      <p:sp>
        <p:nvSpPr>
          <p:cNvPr id="47" name="正方形/長方形 46">
            <a:extLst>
              <a:ext uri="{FF2B5EF4-FFF2-40B4-BE49-F238E27FC236}">
                <a16:creationId xmlns:a16="http://schemas.microsoft.com/office/drawing/2014/main" id="{D377DB5C-1B5F-407D-9FF9-867DF6BC665A}"/>
              </a:ext>
            </a:extLst>
          </p:cNvPr>
          <p:cNvSpPr/>
          <p:nvPr/>
        </p:nvSpPr>
        <p:spPr>
          <a:xfrm>
            <a:off x="3720720" y="6491092"/>
            <a:ext cx="3534571" cy="244959"/>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936" dirty="0">
                <a:latin typeface="Meiryo UI" panose="020B0604030504040204" pitchFamily="50" charset="-128"/>
                <a:ea typeface="Meiryo UI" panose="020B0604030504040204" pitchFamily="50" charset="-128"/>
              </a:rPr>
              <a:t>ウェビナーが開始されると、Zoomが起動し画面が表示されます</a:t>
            </a:r>
          </a:p>
        </p:txBody>
      </p:sp>
      <p:sp>
        <p:nvSpPr>
          <p:cNvPr id="49" name="正方形/長方形 48">
            <a:extLst>
              <a:ext uri="{FF2B5EF4-FFF2-40B4-BE49-F238E27FC236}">
                <a16:creationId xmlns:a16="http://schemas.microsoft.com/office/drawing/2014/main" id="{A327DD13-6C07-4751-B966-A04573CDAC9B}"/>
              </a:ext>
            </a:extLst>
          </p:cNvPr>
          <p:cNvSpPr/>
          <p:nvPr/>
        </p:nvSpPr>
        <p:spPr>
          <a:xfrm>
            <a:off x="5694044" y="6779365"/>
            <a:ext cx="1445197" cy="524374"/>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en-US" altLang="ja-JP" sz="936" dirty="0">
                <a:latin typeface="Meiryo UI" panose="020B0604030504040204" pitchFamily="50" charset="-128"/>
                <a:ea typeface="Meiryo UI" panose="020B0604030504040204" pitchFamily="50" charset="-128"/>
              </a:rPr>
              <a:t>※ </a:t>
            </a:r>
            <a:r>
              <a:rPr lang="ja-JP" altLang="en-US" sz="936" dirty="0">
                <a:latin typeface="Meiryo UI" panose="020B0604030504040204" pitchFamily="50" charset="-128"/>
                <a:ea typeface="Meiryo UI" panose="020B0604030504040204" pitchFamily="50" charset="-128"/>
              </a:rPr>
              <a:t>音声が聞こえない場合は</a:t>
            </a:r>
            <a:r>
              <a:rPr lang="en-US" altLang="ja-JP" sz="936" dirty="0">
                <a:latin typeface="Meiryo UI" panose="020B0604030504040204" pitchFamily="50" charset="-128"/>
                <a:ea typeface="Meiryo UI" panose="020B0604030504040204" pitchFamily="50" charset="-128"/>
              </a:rPr>
              <a:t>PC</a:t>
            </a:r>
            <a:r>
              <a:rPr lang="ja-JP" altLang="en-US" sz="936" dirty="0">
                <a:latin typeface="Meiryo UI" panose="020B0604030504040204" pitchFamily="50" charset="-128"/>
                <a:ea typeface="Meiryo UI" panose="020B0604030504040204" pitchFamily="50" charset="-128"/>
              </a:rPr>
              <a:t>本体の音量及びオーディオ設定をご確認下さい。</a:t>
            </a:r>
          </a:p>
        </p:txBody>
      </p:sp>
      <p:sp>
        <p:nvSpPr>
          <p:cNvPr id="8" name="正方形/長方形 7">
            <a:extLst>
              <a:ext uri="{FF2B5EF4-FFF2-40B4-BE49-F238E27FC236}">
                <a16:creationId xmlns:a16="http://schemas.microsoft.com/office/drawing/2014/main" id="{4EA48CA3-F2E5-4CBD-B1D3-A29F93510801}"/>
              </a:ext>
            </a:extLst>
          </p:cNvPr>
          <p:cNvSpPr/>
          <p:nvPr/>
        </p:nvSpPr>
        <p:spPr>
          <a:xfrm>
            <a:off x="5329206" y="5345907"/>
            <a:ext cx="1925466" cy="812402"/>
          </a:xfrm>
          <a:prstGeom prst="rect">
            <a:avLst/>
          </a:prstGeom>
        </p:spPr>
        <p:txBody>
          <a:bodyPr wrap="square">
            <a:spAutoFit/>
          </a:bodyP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9889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97793"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49669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995587"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49448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993380"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492276"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991173" algn="l" defTabSz="997793"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a:lstStyle>
          <a:p>
            <a:r>
              <a:rPr lang="ja-JP" altLang="en-US" sz="936" dirty="0">
                <a:latin typeface="Meiryo UI" panose="020B0604030504040204" pitchFamily="50" charset="-128"/>
                <a:ea typeface="Meiryo UI" panose="020B0604030504040204" pitchFamily="50" charset="-128"/>
              </a:rPr>
              <a:t>［ 推奨通信環境 ］ ダウンロードおよびアップロードの速度が、 6Mbps以上で安定してご視聴頂けます。 2Mbps以下の場合、映像や音声が乱れる場合がございます。</a:t>
            </a:r>
          </a:p>
        </p:txBody>
      </p:sp>
      <p:sp>
        <p:nvSpPr>
          <p:cNvPr id="67" name="正方形/長方形 66"/>
          <p:cNvSpPr/>
          <p:nvPr/>
        </p:nvSpPr>
        <p:spPr>
          <a:xfrm>
            <a:off x="5655009" y="10311062"/>
            <a:ext cx="1696286" cy="228021"/>
          </a:xfrm>
          <a:prstGeom prst="rect">
            <a:avLst/>
          </a:prstGeom>
          <a:solidFill>
            <a:srgbClr val="4F2D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38448545"/>
      </p:ext>
    </p:extLst>
  </p:cSld>
  <p:clrMapOvr>
    <a:masterClrMapping/>
  </p:clrMapOvr>
</p:sld>
</file>

<file path=ppt/theme/theme1.xml><?xml version="1.0" encoding="utf-8"?>
<a:theme xmlns:a="http://schemas.openxmlformats.org/drawingml/2006/main" name="7_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_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7bc43322-b630-4bac-8b27-31def233d1d0" ContentTypeId="0x0101" PreviousValue="false"/>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BFB07A48CA33545AB1E25A0FCD69FF0" ma:contentTypeVersion="10" ma:contentTypeDescription="新しいドキュメントを作成します。" ma:contentTypeScope="" ma:versionID="ef5120677c4a4583c8021ef092d20b30">
  <xsd:schema xmlns:xsd="http://www.w3.org/2001/XMLSchema" xmlns:xs="http://www.w3.org/2001/XMLSchema" xmlns:p="http://schemas.microsoft.com/office/2006/metadata/properties" xmlns:ns1="http://schemas.microsoft.com/sharepoint/v3" xmlns:ns2="1a4d292e-883c-434b-96e3-060cfff16c86" xmlns:ns3="d1d1bd89-0d67-4aa7-9a3e-ffa1ecfdfe3d" xmlns:ns4="3fb276bf-76c5-4c8d-8510-9029a0a28b3f" targetNamespace="http://schemas.microsoft.com/office/2006/metadata/properties" ma:root="true" ma:fieldsID="8b22b2a7498a98d152001281b9bfdd7f" ns1:_="" ns2:_="" ns3:_="" ns4:_="">
    <xsd:import namespace="http://schemas.microsoft.com/sharepoint/v3"/>
    <xsd:import namespace="1a4d292e-883c-434b-96e3-060cfff16c86"/>
    <xsd:import namespace="d1d1bd89-0d67-4aa7-9a3e-ffa1ecfdfe3d"/>
    <xsd:import namespace="3fb276bf-76c5-4c8d-8510-9029a0a28b3f"/>
    <xsd:element name="properties">
      <xsd:complexType>
        <xsd:sequence>
          <xsd:element name="documentManagement">
            <xsd:complexType>
              <xsd:all>
                <xsd:element ref="ns2:TaxCatchAll" minOccurs="0"/>
                <xsd:element ref="ns2:TaxCatchAllLabel" minOccurs="0"/>
                <xsd:element ref="ns1:_dlc_Exempt" minOccurs="0"/>
                <xsd:element ref="ns1:_dlc_ExpireDateSaved" minOccurs="0"/>
                <xsd:element ref="ns1:_dlc_ExpireDate" minOccurs="0"/>
                <xsd:element ref="ns3:SharedWithDetails" minOccurs="0"/>
                <xsd:element ref="ns4:MediaServiceDateTaken" minOccurs="0"/>
                <xsd:element ref="ns4:MediaServiceGenerationTime" minOccurs="0"/>
                <xsd:element ref="ns4:MediaServiceEventHashCode" minOccurs="0"/>
                <xsd:element ref="ns4:MediaServiceMetadata" minOccurs="0"/>
                <xsd:element ref="ns4:MediaServiceFastMetadata" minOccurs="0"/>
                <xsd:element ref="ns4:MediaServiceAutoTags" minOccurs="0"/>
                <xsd:element ref="ns4:MediaServiceOCR"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10" nillable="true" ma:displayName="ポリシー適用除外" ma:hidden="true" ma:internalName="_dlc_Exempt" ma:readOnly="false">
      <xsd:simpleType>
        <xsd:restriction base="dms:Unknown"/>
      </xsd:simpleType>
    </xsd:element>
    <xsd:element name="_dlc_ExpireDateSaved" ma:index="11" nillable="true" ma:displayName="元の有効期限" ma:hidden="true" ma:internalName="_dlc_ExpireDateSaved" ma:readOnly="false">
      <xsd:simpleType>
        <xsd:restriction base="dms:DateTime"/>
      </xsd:simpleType>
    </xsd:element>
    <xsd:element name="_dlc_ExpireDate" ma:index="12" nillable="true" ma:displayName="期日" ma:hidden="true" ma:internalName="_dlc_ExpireDate"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1a4d292e-883c-434b-96e3-060cfff16c86"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7d3d6368-05d3-4eb1-9dca-de272e8db86c}" ma:internalName="TaxCatchAll" ma:showField="CatchAllData" ma:web="d1d1bd89-0d67-4aa7-9a3e-ffa1ecfdfe3d">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7d3d6368-05d3-4eb1-9dca-de272e8db86c}" ma:internalName="TaxCatchAllLabel" ma:readOnly="true" ma:showField="CatchAllDataLabel" ma:web="d1d1bd89-0d67-4aa7-9a3e-ffa1ecfdfe3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1d1bd89-0d67-4aa7-9a3e-ffa1ecfdfe3d" elementFormDefault="qualified">
    <xsd:import namespace="http://schemas.microsoft.com/office/2006/documentManagement/types"/>
    <xsd:import namespace="http://schemas.microsoft.com/office/infopath/2007/PartnerControls"/>
    <xsd:element name="SharedWithDetails" ma:index="13" nillable="true" ma:displayName="共有相手の詳細情報" ma:internalName="SharedWithDetails" ma:readOnly="true">
      <xsd:simpleType>
        <xsd:restriction base="dms:Note">
          <xsd:maxLength value="255"/>
        </xsd:restriction>
      </xsd:simpleType>
    </xsd:element>
    <xsd:element name="SharedWithUsers" ma:index="2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fb276bf-76c5-4c8d-8510-9029a0a28b3f" elementFormDefault="qualified">
    <xsd:import namespace="http://schemas.microsoft.com/office/2006/documentManagement/types"/>
    <xsd:import namespace="http://schemas.microsoft.com/office/infopath/2007/PartnerControls"/>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Metadata" ma:index="17" nillable="true" ma:displayName="MediaServiceMetadata" ma:hidden="true" ma:internalName="MediaServiceMetadata" ma:readOnly="true">
      <xsd:simpleType>
        <xsd:restriction base="dms:Note"/>
      </xsd:simpleType>
    </xsd:element>
    <xsd:element name="MediaServiceFastMetadata" ma:index="18" nillable="true" ma:displayName="MediaServiceFastMetadata" ma:hidden="true" ma:internalName="MediaServiceFastMetadata" ma:readOnly="true">
      <xsd:simpleType>
        <xsd:restriction base="dms:Note"/>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TaxCatchAll xmlns="1a4d292e-883c-434b-96e3-060cfff16c86"/>
    <_dlc_ExpireDateSaved xmlns="http://schemas.microsoft.com/sharepoint/v3" xsi:nil="true"/>
    <_dlc_ExpireDate xmlns="http://schemas.microsoft.com/sharepoint/v3" xsi:nil="true"/>
    <_dlc_Exempt xmlns="http://schemas.microsoft.com/sharepoint/v3" xsi:nil="true"/>
  </documentManagement>
</p:properties>
</file>

<file path=customXml/itemProps1.xml><?xml version="1.0" encoding="utf-8"?>
<ds:datastoreItem xmlns:ds="http://schemas.openxmlformats.org/officeDocument/2006/customXml" ds:itemID="{F99A1543-6DDA-4598-8F5C-CD5ED904EC19}">
  <ds:schemaRefs>
    <ds:schemaRef ds:uri="Microsoft.SharePoint.Taxonomy.ContentTypeSync"/>
  </ds:schemaRefs>
</ds:datastoreItem>
</file>

<file path=customXml/itemProps2.xml><?xml version="1.0" encoding="utf-8"?>
<ds:datastoreItem xmlns:ds="http://schemas.openxmlformats.org/officeDocument/2006/customXml" ds:itemID="{0FA07F7C-C297-4CF3-85D9-69EFCFC81107}">
  <ds:schemaRefs>
    <ds:schemaRef ds:uri="http://schemas.microsoft.com/sharepoint/v3/contenttype/forms"/>
  </ds:schemaRefs>
</ds:datastoreItem>
</file>

<file path=customXml/itemProps3.xml><?xml version="1.0" encoding="utf-8"?>
<ds:datastoreItem xmlns:ds="http://schemas.openxmlformats.org/officeDocument/2006/customXml" ds:itemID="{0C1246FD-CEA7-4CB1-9076-3713B9754E3D}">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 ds:uri="1a4d292e-883c-434b-96e3-060cfff16c86"/>
    <ds:schemaRef ds:uri="d1d1bd89-0d67-4aa7-9a3e-ffa1ecfdfe3d"/>
    <ds:schemaRef ds:uri="3fb276bf-76c5-4c8d-8510-9029a0a28b3f"/>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5B328547-B22E-4758-86AB-A47DD8515906}">
  <ds:schemaRefs>
    <ds:schemaRef ds:uri="http://www.w3.org/XML/1998/namespace"/>
    <ds:schemaRef ds:uri="http://purl.org/dc/elements/1.1/"/>
    <ds:schemaRef ds:uri="http://schemas.openxmlformats.org/package/2006/metadata/core-properties"/>
    <ds:schemaRef ds:uri="http://schemas.microsoft.com/office/2006/metadata/properties"/>
    <ds:schemaRef ds:uri="http://purl.org/dc/terms/"/>
    <ds:schemaRef ds:uri="http://schemas.microsoft.com/office/2006/documentManagement/types"/>
    <ds:schemaRef ds:uri="http://purl.org/dc/dcmitype/"/>
    <ds:schemaRef ds:uri="http://schemas.microsoft.com/office/infopath/2007/PartnerControls"/>
    <ds:schemaRef ds:uri="3fb276bf-76c5-4c8d-8510-9029a0a28b3f"/>
    <ds:schemaRef ds:uri="d1d1bd89-0d67-4aa7-9a3e-ffa1ecfdfe3d"/>
    <ds:schemaRef ds:uri="1a4d292e-883c-434b-96e3-060cfff16c86"/>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
  <TotalTime>507</TotalTime>
  <Words>891</Words>
  <Application>Microsoft Office PowerPoint</Application>
  <PresentationFormat>ユーザー設定</PresentationFormat>
  <Paragraphs>79</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2</vt:i4>
      </vt:variant>
    </vt:vector>
  </HeadingPairs>
  <TitlesOfParts>
    <vt:vector size="10" baseType="lpstr">
      <vt:lpstr>Meiryo UI</vt:lpstr>
      <vt:lpstr>メイリオ</vt:lpstr>
      <vt:lpstr>游ゴシック</vt:lpstr>
      <vt:lpstr>Arial</vt:lpstr>
      <vt:lpstr>Calibri</vt:lpstr>
      <vt:lpstr>Lucida Calligraphy</vt:lpstr>
      <vt:lpstr>7_デザインの設定</vt:lpstr>
      <vt:lpstr>4_デザインの設定</vt:lpstr>
      <vt:lpstr>PowerPoint プレゼンテーション</vt:lpstr>
      <vt:lpstr>PowerPoint プレゼンテーション</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nepal</dc:creator>
  <cp:lastModifiedBy>岳夫 石井</cp:lastModifiedBy>
  <cp:revision>135</cp:revision>
  <cp:lastPrinted>2021-03-09T08:48:37Z</cp:lastPrinted>
  <dcterms:created xsi:type="dcterms:W3CDTF">2018-04-19T00:27:33Z</dcterms:created>
  <dcterms:modified xsi:type="dcterms:W3CDTF">2021-03-11T01:22:40Z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0x0101005BFB07A48CA33545AB1E25A0FCD69FF0</vt:lpwstr>
  </property>
  <property fmtid="{D5CDD505-2E9C-101B-9397-08002B2CF9AE}" pid="3" name="MSIP_Label_7f850223-87a8-40c3-9eb2-432606efca2a_Enabled">
    <vt:lpwstr>True</vt:lpwstr>
  </property>
  <property fmtid="{D5CDD505-2E9C-101B-9397-08002B2CF9AE}" pid="4" name="MSIP_Label_7f850223-87a8-40c3-9eb2-432606efca2a_SiteId">
    <vt:lpwstr>fcb2b37b-5da0-466b-9b83-0014b67a7c78</vt:lpwstr>
  </property>
  <property fmtid="{D5CDD505-2E9C-101B-9397-08002B2CF9AE}" pid="5" name="MSIP_Label_7f850223-87a8-40c3-9eb2-432606efca2a_Owner">
    <vt:lpwstr>shoko.ishimaru@bayer.com</vt:lpwstr>
  </property>
  <property fmtid="{D5CDD505-2E9C-101B-9397-08002B2CF9AE}" pid="6" name="MSIP_Label_7f850223-87a8-40c3-9eb2-432606efca2a_SetDate">
    <vt:lpwstr>2020-01-07T02:25:13.3550005Z</vt:lpwstr>
  </property>
  <property fmtid="{D5CDD505-2E9C-101B-9397-08002B2CF9AE}" pid="7" name="MSIP_Label_7f850223-87a8-40c3-9eb2-432606efca2a_Name">
    <vt:lpwstr>NO CLASSIFICATION</vt:lpwstr>
  </property>
  <property fmtid="{D5CDD505-2E9C-101B-9397-08002B2CF9AE}" pid="8" name="MSIP_Label_7f850223-87a8-40c3-9eb2-432606efca2a_Application">
    <vt:lpwstr>Microsoft Azure Information Protection</vt:lpwstr>
  </property>
  <property fmtid="{D5CDD505-2E9C-101B-9397-08002B2CF9AE}" pid="9" name="MSIP_Label_7f850223-87a8-40c3-9eb2-432606efca2a_Extended_MSFT_Method">
    <vt:lpwstr>Manual</vt:lpwstr>
  </property>
  <property fmtid="{D5CDD505-2E9C-101B-9397-08002B2CF9AE}" pid="10" name="Sensitivity">
    <vt:lpwstr>NO CLASSIFICATION</vt:lpwstr>
  </property>
</Properties>
</file>