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4"/>
  </p:sldMasterIdLst>
  <p:notesMasterIdLst>
    <p:notesMasterId r:id="rId7"/>
  </p:notesMasterIdLst>
  <p:sldIdLst>
    <p:sldId id="267" r:id="rId5"/>
    <p:sldId id="268" r:id="rId6"/>
  </p:sldIdLst>
  <p:sldSz cx="6858000" cy="99044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BA2C"/>
    <a:srgbClr val="0000FF"/>
    <a:srgbClr val="719750"/>
    <a:srgbClr val="FFF7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2BF77-D8AE-47B8-8A5D-072D75C529C4}" type="datetimeFigureOut">
              <a:rPr kumimoji="1" lang="ja-JP" altLang="en-US" smtClean="0"/>
              <a:t>2021/6/3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21515-D372-429F-8F12-596B89686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245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789"/>
            <a:ext cx="5829300" cy="212302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2501"/>
            <a:ext cx="4800600" cy="2531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FB5BC-1209-4D40-8E63-BE385F64D8A9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BF28-2950-42DF-B3E8-8251AD835C89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9" name="正方形/長方形 8"/>
          <p:cNvSpPr/>
          <p:nvPr userDrawn="1"/>
        </p:nvSpPr>
        <p:spPr>
          <a:xfrm>
            <a:off x="3892731" y="9261566"/>
            <a:ext cx="2952206" cy="629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93F16-1B46-4D96-BA3C-078DA30F8E7C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BA9A8-EB95-4D19-B8A0-7F5FE3A45D44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23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4503"/>
            <a:ext cx="5829300" cy="19671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7914"/>
            <a:ext cx="5829300" cy="216658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33A9-1F18-43AB-A79A-504791A1234C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E9D4E-0634-499E-8C5E-CA3865E7CBE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086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373"/>
            <a:ext cx="2257425" cy="87145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373"/>
            <a:ext cx="2257425" cy="87145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632D-E2BA-41CF-AEB0-609CDC128908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927BF-C033-4E60-9114-603D8EFFAD5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328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36"/>
            <a:ext cx="6172200" cy="1650736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030"/>
            <a:ext cx="3030141" cy="923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0982"/>
            <a:ext cx="3030141" cy="57065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030"/>
            <a:ext cx="3031331" cy="923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0982"/>
            <a:ext cx="3031331" cy="57065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D74A-2BCD-4EE2-AAF8-41C1D09083B0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C381A-4A10-4779-B6F3-6165850E17F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338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361C3-0CAE-404E-B7B1-4BE448982B2D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A7B96-B6D5-40BC-8C2D-E933A0AAE56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72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1BF59-1047-4592-A3C5-5457F1E9DFEA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2C04A-282F-45DD-85A5-BE771EBA563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53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97209"/>
            <a:ext cx="6172200" cy="1650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311030"/>
            <a:ext cx="6172200" cy="653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0498"/>
            <a:ext cx="1600200" cy="52617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9C4D348-8056-48D2-A493-BB890D7B07EF}" type="datetime1">
              <a:rPr lang="ja-JP" altLang="en-US"/>
              <a:pPr>
                <a:defRPr/>
              </a:pPr>
              <a:t>2021/6/3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0498"/>
            <a:ext cx="2171700" cy="526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0498"/>
            <a:ext cx="1600200" cy="52617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4BDD4FE-0904-45CA-98FA-A15DDC45EC3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3" name="図形グループ 2"/>
          <p:cNvGrpSpPr/>
          <p:nvPr userDrawn="1"/>
        </p:nvGrpSpPr>
        <p:grpSpPr>
          <a:xfrm>
            <a:off x="0" y="670715"/>
            <a:ext cx="5264150" cy="609225"/>
            <a:chOff x="0" y="57150"/>
            <a:chExt cx="5264150" cy="866951"/>
          </a:xfrm>
        </p:grpSpPr>
        <p:sp>
          <p:nvSpPr>
            <p:cNvPr id="23" name="正方形/長方形 22"/>
            <p:cNvSpPr/>
            <p:nvPr userDrawn="1"/>
          </p:nvSpPr>
          <p:spPr>
            <a:xfrm>
              <a:off x="0" y="830438"/>
              <a:ext cx="5264150" cy="936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ja-JP" altLang="en-US">
                <a:effectLst/>
              </a:endParaRPr>
            </a:p>
          </p:txBody>
        </p:sp>
        <p:sp>
          <p:nvSpPr>
            <p:cNvPr id="24" name="正方形/長方形 23"/>
            <p:cNvSpPr/>
            <p:nvPr userDrawn="1"/>
          </p:nvSpPr>
          <p:spPr>
            <a:xfrm>
              <a:off x="0" y="637116"/>
              <a:ext cx="5264150" cy="936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ja-JP" altLang="en-US">
                <a:effectLst/>
              </a:endParaRPr>
            </a:p>
          </p:txBody>
        </p:sp>
        <p:sp>
          <p:nvSpPr>
            <p:cNvPr id="25" name="正方形/長方形 24"/>
            <p:cNvSpPr/>
            <p:nvPr userDrawn="1"/>
          </p:nvSpPr>
          <p:spPr>
            <a:xfrm>
              <a:off x="0" y="443794"/>
              <a:ext cx="5264150" cy="936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ja-JP" altLang="en-US">
                <a:effectLst/>
              </a:endParaRPr>
            </a:p>
          </p:txBody>
        </p:sp>
        <p:sp>
          <p:nvSpPr>
            <p:cNvPr id="26" name="正方形/長方形 25"/>
            <p:cNvSpPr/>
            <p:nvPr userDrawn="1"/>
          </p:nvSpPr>
          <p:spPr>
            <a:xfrm>
              <a:off x="0" y="250472"/>
              <a:ext cx="5264150" cy="936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ja-JP" altLang="en-US">
                <a:effectLst/>
              </a:endParaRPr>
            </a:p>
          </p:txBody>
        </p:sp>
        <p:sp>
          <p:nvSpPr>
            <p:cNvPr id="27" name="正方形/長方形 26"/>
            <p:cNvSpPr/>
            <p:nvPr userDrawn="1"/>
          </p:nvSpPr>
          <p:spPr>
            <a:xfrm>
              <a:off x="0" y="57150"/>
              <a:ext cx="5264150" cy="936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ja-JP" altLang="en-US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253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webinar/register/WN_cICKk6L1S7eJObQDgkFJDQ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15375" y="839248"/>
            <a:ext cx="6312687" cy="707886"/>
          </a:xfrm>
          <a:prstGeom prst="rect">
            <a:avLst/>
          </a:prstGeom>
          <a:noFill/>
          <a:effectLst>
            <a:glow rad="139700">
              <a:schemeClr val="bg1">
                <a:lumMod val="95000"/>
              </a:schemeClr>
            </a:glow>
          </a:effectLst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D</a:t>
            </a:r>
            <a:r>
              <a:rPr kumimoji="1" lang="en-US" altLang="ja-JP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ia</a:t>
            </a:r>
            <a:r>
              <a:rPr kumimoji="1" lang="en-US" altLang="ja-JP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M</a:t>
            </a:r>
            <a:r>
              <a:rPr kumimoji="1" lang="en-US" altLang="ja-JP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ond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 Seminar in 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浦添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 </a:t>
            </a:r>
            <a:endParaRPr kumimoji="1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9" name="タイトル 1"/>
          <p:cNvSpPr>
            <a:spLocks/>
          </p:cNvSpPr>
          <p:nvPr/>
        </p:nvSpPr>
        <p:spPr bwMode="auto">
          <a:xfrm>
            <a:off x="915260" y="2017960"/>
            <a:ext cx="5027479" cy="57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日時：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2021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2800" b="1" noProof="0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7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28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6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日（</a:t>
            </a:r>
            <a:r>
              <a:rPr kumimoji="1" lang="ja-JP" altLang="en-US" sz="2800" b="1" noProof="0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火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19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:</a:t>
            </a:r>
            <a:r>
              <a:rPr kumimoji="1" lang="en-US" altLang="ja-JP" sz="28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0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0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20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:</a:t>
            </a:r>
            <a:r>
              <a:rPr kumimoji="1" lang="en-US" altLang="ja-JP" sz="28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0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0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 bwMode="auto">
          <a:xfrm>
            <a:off x="1249765" y="9488368"/>
            <a:ext cx="4358471" cy="36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共催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: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沖縄県病院薬剤師会／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大日本住友製薬株式会社</a:t>
            </a:r>
            <a:endParaRPr kumimoji="1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E81D63D-94EF-4AF6-9E27-B2C1B2736517}"/>
              </a:ext>
            </a:extLst>
          </p:cNvPr>
          <p:cNvSpPr/>
          <p:nvPr/>
        </p:nvSpPr>
        <p:spPr>
          <a:xfrm>
            <a:off x="2028464" y="8390164"/>
            <a:ext cx="2801072" cy="260261"/>
          </a:xfrm>
          <a:prstGeom prst="rect">
            <a:avLst/>
          </a:prstGeom>
          <a:noFill/>
          <a:ln w="254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サイトを介して質疑応答が可能です</a:t>
            </a:r>
          </a:p>
        </p:txBody>
      </p:sp>
      <p:sp>
        <p:nvSpPr>
          <p:cNvPr id="13" name="タイトル 1"/>
          <p:cNvSpPr>
            <a:spLocks/>
          </p:cNvSpPr>
          <p:nvPr/>
        </p:nvSpPr>
        <p:spPr bwMode="auto">
          <a:xfrm>
            <a:off x="791836" y="2718326"/>
            <a:ext cx="5274329" cy="65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参加方法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：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本セミナーは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Zoom</a:t>
            </a:r>
            <a:r>
              <a:rPr kumimoji="1" lang="ja-JP" altLang="en-US" sz="1400" b="1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1400" b="1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Webinar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で開催いたします。</a:t>
            </a:r>
            <a:endParaRPr kumimoji="1" lang="en-US" altLang="ja-JP" sz="1200" b="1" dirty="0">
              <a:latin typeface="游明朝 Demibold" panose="02020600000000000000" pitchFamily="18" charset="-128"/>
              <a:ea typeface="游明朝 Demibold" panose="02020600000000000000" pitchFamily="18" charset="-128"/>
              <a:cs typeface="Meiryo UI" panose="020B0604030504040204" pitchFamily="50" charset="-128"/>
            </a:endParaRPr>
          </a:p>
          <a:p>
            <a:pPr marL="0" marR="0" lvl="0" indent="0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ご視聴の際は、裏面記載の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FAX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申込書また</a:t>
            </a:r>
            <a:r>
              <a:rPr kumimoji="1" lang="ja-JP" altLang="en-US" sz="1050" b="1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はインターネットより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お申込みをお願い</a:t>
            </a:r>
            <a:r>
              <a:rPr kumimoji="1" lang="ja-JP" altLang="en-US" sz="1050" b="1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いた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します。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9" name="タイトル 1"/>
          <p:cNvSpPr>
            <a:spLocks/>
          </p:cNvSpPr>
          <p:nvPr/>
        </p:nvSpPr>
        <p:spPr bwMode="auto">
          <a:xfrm>
            <a:off x="546970" y="8767105"/>
            <a:ext cx="5809225" cy="60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取得予定単位</a:t>
            </a:r>
            <a:r>
              <a:rPr kumimoji="1" lang="en-US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】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・</a:t>
            </a:r>
            <a:r>
              <a:rPr kumimoji="1" lang="zh-TW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日病薬病院薬学認定薬剤師</a:t>
            </a: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　</a:t>
            </a:r>
            <a:r>
              <a:rPr lang="en-US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V-2</a:t>
            </a:r>
            <a:r>
              <a:rPr lang="ja-JP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</a:t>
            </a:r>
            <a:r>
              <a:rPr lang="en-US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0.5</a:t>
            </a:r>
            <a:r>
              <a:rPr lang="ja-JP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単位）</a:t>
            </a:r>
            <a:endParaRPr lang="en-US" altLang="ja-JP" sz="11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05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altLang="en-US" sz="105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講演会中に提示の「</a:t>
            </a:r>
            <a:r>
              <a:rPr lang="en-US" altLang="ja-JP" sz="105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</a:t>
            </a:r>
            <a:r>
              <a:rPr lang="ja-JP" altLang="en-US" sz="105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つのキーワード」を講演会終了後にご連絡いただく必要がございます</a:t>
            </a:r>
            <a:endParaRPr lang="en-US" altLang="ja-JP" sz="105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・</a:t>
            </a:r>
            <a:r>
              <a:rPr kumimoji="1" lang="zh-TW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日本医師会生涯教育認定講座</a:t>
            </a: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　（</a:t>
            </a:r>
            <a:r>
              <a:rPr kumimoji="1" lang="en-US" altLang="zh-TW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CC</a:t>
            </a:r>
            <a:r>
              <a:rPr kumimoji="1" lang="en-US" altLang="ja-JP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12</a:t>
            </a:r>
            <a:r>
              <a:rPr kumimoji="1" lang="zh-TW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：</a:t>
            </a:r>
            <a:r>
              <a:rPr kumimoji="1" lang="ja-JP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地域医療）　　</a:t>
            </a:r>
            <a:endParaRPr kumimoji="1" lang="zh-TW" altLang="en-US" sz="1100" b="1" dirty="0">
              <a:latin typeface="游明朝 Demibold" panose="02020600000000000000" pitchFamily="18" charset="-128"/>
              <a:ea typeface="游明朝 Demibold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297393" y="4766747"/>
            <a:ext cx="263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rgbClr val="000000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 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2F8335E-58A7-E04F-A38C-D181400A0582}"/>
              </a:ext>
            </a:extLst>
          </p:cNvPr>
          <p:cNvSpPr txBox="1"/>
          <p:nvPr/>
        </p:nvSpPr>
        <p:spPr>
          <a:xfrm>
            <a:off x="2092567" y="3733490"/>
            <a:ext cx="2672862" cy="1990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rgbClr val="719750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PROGRAM</a:t>
            </a:r>
            <a:endParaRPr kumimoji="1" lang="ja-JP" altLang="en-US" sz="1600" b="1" dirty="0">
              <a:solidFill>
                <a:srgbClr val="719750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8FE41D2-F5D6-8941-9C2C-1A2FD9C811C0}"/>
              </a:ext>
            </a:extLst>
          </p:cNvPr>
          <p:cNvSpPr txBox="1"/>
          <p:nvPr/>
        </p:nvSpPr>
        <p:spPr>
          <a:xfrm>
            <a:off x="1977521" y="4017759"/>
            <a:ext cx="3965218" cy="39285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200"/>
              </a:spcBef>
            </a:pPr>
            <a:r>
              <a:rPr kumimoji="1"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</a:t>
            </a:r>
            <a:endParaRPr kumimoji="1" lang="en-US" altLang="ja-JP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>
              <a:spcBef>
                <a:spcPts val="200"/>
              </a:spcBef>
            </a:pPr>
            <a:r>
              <a:rPr kumimoji="1" lang="zh-TW" altLang="en-US" sz="105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医療法人</a:t>
            </a:r>
            <a:r>
              <a:rPr kumimoji="1" lang="ja-JP" altLang="en-US" sz="105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太平会　キンザー前クリニック　院長</a:t>
            </a:r>
            <a:endParaRPr kumimoji="1" lang="en-US" altLang="zh-TW" sz="105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>
              <a:spcBef>
                <a:spcPts val="200"/>
              </a:spcBef>
            </a:pPr>
            <a:r>
              <a:rPr kumimoji="1" lang="ja-JP" altLang="en-US" sz="20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島尻</a:t>
            </a:r>
            <a:r>
              <a:rPr kumimoji="1" lang="ja-JP" altLang="en-US" sz="8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 </a:t>
            </a:r>
            <a:r>
              <a:rPr kumimoji="1" lang="ja-JP" altLang="en-US" sz="20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佳典 </a:t>
            </a:r>
            <a:r>
              <a:rPr kumimoji="1" lang="ja-JP" altLang="en-US" sz="12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先生</a:t>
            </a:r>
            <a:endParaRPr kumimoji="1" lang="en-US" altLang="ja-JP" sz="110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>
              <a:lnSpc>
                <a:spcPct val="150000"/>
              </a:lnSpc>
              <a:spcBef>
                <a:spcPts val="200"/>
              </a:spcBef>
            </a:pPr>
            <a:endParaRPr kumimoji="1" lang="en-US" altLang="ja-JP" sz="110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>
              <a:lnSpc>
                <a:spcPct val="150000"/>
              </a:lnSpc>
              <a:spcBef>
                <a:spcPts val="200"/>
              </a:spcBef>
            </a:pPr>
            <a:endParaRPr kumimoji="1" lang="en-US" altLang="ja-JP" sz="110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r>
              <a:rPr kumimoji="1" lang="ja-JP" altLang="en-US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糖尿病治療における重症化予防のための</a:t>
            </a:r>
            <a:endParaRPr kumimoji="1" lang="en-US" altLang="ja-JP" sz="1600" b="1" dirty="0">
              <a:solidFill>
                <a:srgbClr val="548E36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r>
              <a:rPr kumimoji="1" lang="ja-JP" altLang="en-US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早期治療強化の重要性</a:t>
            </a:r>
            <a:endParaRPr kumimoji="1" lang="en-US" altLang="ja-JP" sz="1600" b="1" dirty="0">
              <a:solidFill>
                <a:srgbClr val="548E36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endParaRPr kumimoji="1" lang="en-US" altLang="ja-JP" sz="1600" b="1" dirty="0">
              <a:solidFill>
                <a:srgbClr val="548E36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 lvl="0">
              <a:spcBef>
                <a:spcPts val="200"/>
              </a:spcBef>
            </a:pPr>
            <a:r>
              <a:rPr kumimoji="1" lang="ja-JP" altLang="en-US" sz="1050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社会医療法人仁愛会 浦添総合病院 循環器内科 部長</a:t>
            </a:r>
          </a:p>
          <a:p>
            <a:pPr lvl="0">
              <a:spcBef>
                <a:spcPts val="200"/>
              </a:spcBef>
            </a:pPr>
            <a:r>
              <a:rPr kumimoji="1" lang="ja-JP" altLang="en-US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上原</a:t>
            </a:r>
            <a:r>
              <a:rPr kumimoji="1" lang="ja-JP" altLang="en-US" sz="300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</a:t>
            </a:r>
            <a:r>
              <a:rPr kumimoji="1" lang="ja-JP" altLang="en-US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裕規</a:t>
            </a:r>
            <a:r>
              <a:rPr kumimoji="1" lang="ja-JP" altLang="en-US" sz="2000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 </a:t>
            </a:r>
            <a:r>
              <a:rPr kumimoji="1" lang="ja-JP" altLang="en-US" sz="1200" b="1" dirty="0">
                <a:solidFill>
                  <a:prstClr val="black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先生</a:t>
            </a:r>
            <a:endParaRPr kumimoji="1" lang="en-US" altLang="ja-JP" sz="1200" b="1" dirty="0">
              <a:solidFill>
                <a:prstClr val="black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endParaRPr kumimoji="1" lang="en-US" altLang="ja-JP" sz="1600" b="1" dirty="0">
              <a:solidFill>
                <a:srgbClr val="548E36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r>
              <a:rPr kumimoji="1" lang="en-US" altLang="ja-JP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"</a:t>
            </a:r>
            <a:r>
              <a:rPr kumimoji="1" lang="ja-JP" altLang="en-US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どの様に指導していますか？</a:t>
            </a:r>
            <a:r>
              <a:rPr kumimoji="1" lang="en-US" altLang="ja-JP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"</a:t>
            </a:r>
          </a:p>
          <a:p>
            <a:r>
              <a:rPr kumimoji="1" lang="en-US" altLang="ja-JP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〜</a:t>
            </a:r>
            <a:r>
              <a:rPr kumimoji="1" lang="ja-JP" altLang="en-US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診察室での糖尿病診療</a:t>
            </a:r>
            <a:r>
              <a:rPr kumimoji="1" lang="en-US" altLang="ja-JP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〜</a:t>
            </a:r>
          </a:p>
          <a:p>
            <a:r>
              <a:rPr kumimoji="1" lang="ja-JP" altLang="en-US" sz="1600" b="1" dirty="0">
                <a:solidFill>
                  <a:srgbClr val="548E36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</a:t>
            </a:r>
            <a:endParaRPr kumimoji="1" lang="en-US" altLang="ja-JP" sz="1600" b="1" dirty="0">
              <a:solidFill>
                <a:srgbClr val="548E36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r>
              <a:rPr kumimoji="1" lang="ja-JP" altLang="en-US" sz="105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医療法人おもと会 大浜第一病院 糖尿病センター センター長</a:t>
            </a:r>
          </a:p>
          <a:p>
            <a:pPr>
              <a:spcBef>
                <a:spcPts val="200"/>
              </a:spcBef>
            </a:pPr>
            <a:r>
              <a:rPr kumimoji="1"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髙橋</a:t>
            </a:r>
            <a:r>
              <a:rPr kumimoji="1" lang="ja-JP" altLang="en-US" sz="3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</a:t>
            </a:r>
            <a:r>
              <a:rPr kumimoji="1"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　隆</a:t>
            </a:r>
            <a:r>
              <a:rPr kumimoji="1" lang="ja-JP" altLang="en-US" sz="20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 </a:t>
            </a:r>
            <a:r>
              <a:rPr kumimoji="1" lang="ja-JP" altLang="en-US" sz="12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先生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6D3E9229-50E3-CD47-9289-53D6D55B8DF1}"/>
              </a:ext>
            </a:extLst>
          </p:cNvPr>
          <p:cNvSpPr/>
          <p:nvPr/>
        </p:nvSpPr>
        <p:spPr>
          <a:xfrm>
            <a:off x="621202" y="5378851"/>
            <a:ext cx="823470" cy="233237"/>
          </a:xfrm>
          <a:prstGeom prst="roundRect">
            <a:avLst/>
          </a:prstGeom>
          <a:solidFill>
            <a:srgbClr val="6FB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sz="1100" b="1" spc="300" dirty="0">
                <a:solidFill>
                  <a:schemeClr val="bg1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講演</a:t>
            </a:r>
            <a:r>
              <a:rPr kumimoji="1" lang="en-US" altLang="ja-JP" sz="1100" b="1" spc="300" dirty="0">
                <a:solidFill>
                  <a:schemeClr val="bg1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Ⅰ</a:t>
            </a:r>
            <a:endParaRPr kumimoji="1" lang="ja-JP" altLang="en-US" sz="1100" b="1" spc="300" dirty="0">
              <a:solidFill>
                <a:schemeClr val="bg1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F11C682-7E96-9042-BDE2-9156AF226F08}"/>
              </a:ext>
            </a:extLst>
          </p:cNvPr>
          <p:cNvSpPr txBox="1"/>
          <p:nvPr/>
        </p:nvSpPr>
        <p:spPr>
          <a:xfrm>
            <a:off x="693603" y="5666074"/>
            <a:ext cx="890954" cy="161627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kumimoji="1" lang="en-US" altLang="ja-JP" sz="9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19:00〜19:30</a:t>
            </a:r>
            <a:endParaRPr kumimoji="1" lang="ja-JP" altLang="en-US" sz="90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  <p:sp>
        <p:nvSpPr>
          <p:cNvPr id="23" name="円/楕円 5">
            <a:extLst>
              <a:ext uri="{FF2B5EF4-FFF2-40B4-BE49-F238E27FC236}">
                <a16:creationId xmlns:a16="http://schemas.microsoft.com/office/drawing/2014/main" id="{30443449-B1C7-3647-8BB3-8A94BE50719D}"/>
              </a:ext>
            </a:extLst>
          </p:cNvPr>
          <p:cNvSpPr/>
          <p:nvPr/>
        </p:nvSpPr>
        <p:spPr>
          <a:xfrm>
            <a:off x="744387" y="4333403"/>
            <a:ext cx="565348" cy="495300"/>
          </a:xfrm>
          <a:prstGeom prst="ellipse">
            <a:avLst/>
          </a:prstGeom>
          <a:solidFill>
            <a:srgbClr val="6FBA2C"/>
          </a:solidFill>
          <a:ln w="34925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sz="105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座長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6D3E9229-50E3-CD47-9289-53D6D55B8DF1}"/>
              </a:ext>
            </a:extLst>
          </p:cNvPr>
          <p:cNvSpPr/>
          <p:nvPr/>
        </p:nvSpPr>
        <p:spPr>
          <a:xfrm>
            <a:off x="636017" y="6887096"/>
            <a:ext cx="823470" cy="233237"/>
          </a:xfrm>
          <a:prstGeom prst="roundRect">
            <a:avLst/>
          </a:prstGeom>
          <a:solidFill>
            <a:srgbClr val="6FB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sz="1100" b="1" spc="300" dirty="0">
                <a:solidFill>
                  <a:schemeClr val="bg1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講演</a:t>
            </a:r>
            <a:r>
              <a:rPr kumimoji="1" lang="en-US" altLang="ja-JP" sz="1100" b="1" spc="300" dirty="0">
                <a:solidFill>
                  <a:schemeClr val="bg1"/>
                </a:solidFill>
                <a:latin typeface="Yu Mincho Demibold" panose="02020400000000000000" pitchFamily="18" charset="-128"/>
                <a:ea typeface="Yu Mincho Demibold" panose="02020400000000000000" pitchFamily="18" charset="-128"/>
              </a:rPr>
              <a:t>Ⅱ</a:t>
            </a:r>
            <a:endParaRPr kumimoji="1" lang="ja-JP" altLang="en-US" sz="1100" b="1" spc="300" dirty="0">
              <a:solidFill>
                <a:schemeClr val="bg1"/>
              </a:solidFill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F11C682-7E96-9042-BDE2-9156AF226F08}"/>
              </a:ext>
            </a:extLst>
          </p:cNvPr>
          <p:cNvSpPr txBox="1"/>
          <p:nvPr/>
        </p:nvSpPr>
        <p:spPr>
          <a:xfrm>
            <a:off x="693603" y="7171937"/>
            <a:ext cx="890954" cy="161627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kumimoji="1" lang="en-US" altLang="ja-JP" sz="900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19:30〜20:00</a:t>
            </a:r>
            <a:endParaRPr kumimoji="1" lang="ja-JP" altLang="en-US" sz="900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4772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4F1562A-5893-4846-8AAD-1FE86EF5524D}"/>
              </a:ext>
            </a:extLst>
          </p:cNvPr>
          <p:cNvSpPr txBox="1"/>
          <p:nvPr/>
        </p:nvSpPr>
        <p:spPr>
          <a:xfrm>
            <a:off x="1964063" y="8673025"/>
            <a:ext cx="4671786" cy="50103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03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207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311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15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5198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06238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07277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08317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74055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【</a:t>
            </a:r>
            <a:r>
              <a:rPr kumimoji="1" lang="ja-JP" altLang="en-US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お問い合わせ先</a:t>
            </a:r>
            <a:r>
              <a:rPr kumimoji="1" lang="en-US" altLang="ja-JP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】</a:t>
            </a:r>
          </a:p>
          <a:p>
            <a:pPr marL="0" marR="0" lvl="0" indent="0" defTabSz="74055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大日本住友製薬株式会社　諸岡 祐嗣（</a:t>
            </a:r>
            <a:r>
              <a:rPr kumimoji="1" lang="en-US" altLang="ja-JP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Tel</a:t>
            </a:r>
            <a:r>
              <a:rPr kumimoji="1" lang="ja-JP" altLang="en-US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 </a:t>
            </a:r>
            <a:r>
              <a:rPr kumimoji="1" lang="en-US" altLang="ja-JP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080-6104-9229</a:t>
            </a:r>
            <a:r>
              <a:rPr kumimoji="1" lang="ja-JP" altLang="en-US" sz="132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）</a:t>
            </a:r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215598" y="799463"/>
            <a:ext cx="6395756" cy="1155120"/>
          </a:xfrm>
          <a:prstGeom prst="rect">
            <a:avLst/>
          </a:prstGeom>
        </p:spPr>
        <p:txBody>
          <a:bodyPr vert="horz" lIns="77762" tIns="38880" rIns="77762" bIns="38880" rtlCol="0" anchor="b">
            <a:noAutofit/>
          </a:bodyPr>
          <a:lstStyle>
            <a:defPPr>
              <a:defRPr lang="ja-JP"/>
            </a:defPPr>
            <a:lvl1pPr marL="0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103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207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311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159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5198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06238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07277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08317" algn="l" defTabSz="501039" rtl="0" eaLnBrk="1" latinLnBrk="0" hangingPunct="1">
              <a:defRPr kumimoji="1" sz="19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010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1" lang="en-US" altLang="ja-JP" sz="272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</a:br>
            <a:r>
              <a:rPr kumimoji="1" lang="en-US" altLang="ja-JP" sz="2721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FAX</a:t>
            </a:r>
            <a:r>
              <a:rPr kumimoji="1" lang="ja-JP" altLang="en-US" sz="2721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申込書</a:t>
            </a:r>
            <a:endParaRPr kumimoji="1" lang="en-US" altLang="ja-JP" sz="2381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pPr marL="0" marR="0" lvl="0" indent="0" algn="ctr" defTabSz="5010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381" b="1" i="0" u="none" strike="noStrike" kern="1200" cap="none" spc="0" normalizeH="0" baseline="0" noProof="0" dirty="0" err="1">
                <a:ln>
                  <a:noFill/>
                </a:ln>
                <a:solidFill>
                  <a:srgbClr val="6FBA2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D</a:t>
            </a:r>
            <a:r>
              <a:rPr kumimoji="1" lang="en-US" altLang="ja-JP" sz="2381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ia</a:t>
            </a:r>
            <a:r>
              <a:rPr kumimoji="1" lang="en-US" altLang="ja-JP" sz="2381" b="1" i="0" u="none" strike="noStrike" kern="1200" cap="none" spc="0" normalizeH="0" baseline="0" noProof="0" dirty="0" err="1">
                <a:ln>
                  <a:noFill/>
                </a:ln>
                <a:solidFill>
                  <a:srgbClr val="6FBA2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M</a:t>
            </a:r>
            <a:r>
              <a:rPr kumimoji="1" lang="en-US" altLang="ja-JP" sz="2381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ond</a:t>
            </a:r>
            <a:r>
              <a:rPr kumimoji="1" lang="ja-JP" altLang="en-US" sz="238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 </a:t>
            </a:r>
            <a:r>
              <a:rPr kumimoji="1" lang="en-US" altLang="ja-JP" sz="238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Seminar</a:t>
            </a:r>
            <a:r>
              <a:rPr lang="ja-JP" altLang="en-US" sz="2381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 </a:t>
            </a:r>
            <a:r>
              <a:rPr lang="en-US" altLang="ja-JP" sz="2381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in </a:t>
            </a:r>
            <a:r>
              <a:rPr lang="ja-JP" altLang="en-US" sz="2381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浦添</a:t>
            </a:r>
            <a:r>
              <a:rPr kumimoji="1" lang="en-US" altLang="ja-JP" sz="238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 </a:t>
            </a:r>
          </a:p>
          <a:p>
            <a:pPr marL="0" marR="0" lvl="0" indent="0" algn="ctr" defTabSz="5010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＜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2021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年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7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月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6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日（火）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19:00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～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20:00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＞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16929" y="2220499"/>
            <a:ext cx="53944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視聴予約を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FAX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もしくはインターネットよりお願いいたします。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開催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5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日前を目安に視聴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URL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及び、視聴方法についてメールを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送付させていただきます。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申込締切：</a:t>
            </a:r>
            <a:r>
              <a:rPr lang="en-US" altLang="ja-JP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2021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年</a:t>
            </a:r>
            <a:r>
              <a:rPr lang="en-US" altLang="ja-JP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6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月</a:t>
            </a:r>
            <a:r>
              <a:rPr lang="en-US" altLang="ja-JP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30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日（水）とさせていただきます。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）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32213" y="3460603"/>
            <a:ext cx="5788764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①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FAX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の場合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下記「必要項目」をご記入いただき、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FAX 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にてご送付ください。</a:t>
            </a: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送信先： </a:t>
            </a:r>
            <a:r>
              <a:rPr lang="en-US" altLang="ja-JP" sz="20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098-863-9772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大日本住友製薬（株） 沖縄営業所宛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ご施設名    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　　　　　　　　　　　　　　　　　　　　　　</a:t>
            </a:r>
            <a:endParaRPr lang="en-US" altLang="ja-JP" sz="1400" b="1" u="sng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2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フリガナ</a:t>
            </a: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ご芳名　    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　　　　　　　　　　　　　　　　　　　　　　</a:t>
            </a:r>
            <a:endParaRPr lang="en-US" altLang="ja-JP" sz="1400" b="1" u="sng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ja-JP" altLang="en-US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メールアドレス 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	 </a:t>
            </a:r>
            <a:r>
              <a:rPr lang="ja-JP" altLang="en-US" sz="1400" b="1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　　　　　　　　　　　　　　　　　　　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32213" y="6180422"/>
            <a:ext cx="608934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②インターネットの場合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下記「</a:t>
            </a: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URL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」に必要事項をご記入いただき、ご送信をお願いいたします。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en-US" altLang="ja-JP" u="sng" dirty="0">
                <a:hlinkClick r:id="rId3"/>
              </a:rPr>
              <a:t>https://zoom.us/webinar/register/WN_cICKk6L1S7eJObQDgkFJDQ</a:t>
            </a:r>
            <a:r>
              <a:rPr lang="en-US" altLang="ja-JP" sz="1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 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あるいは、下記「二次元コード」からのお申込みも可能でございます。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93972" y="7869664"/>
            <a:ext cx="4656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28893" algn="l"/>
              </a:tabLst>
            </a:pP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視聴用の二次元コードではありません。</a:t>
            </a:r>
          </a:p>
          <a:p>
            <a:pPr>
              <a:tabLst>
                <a:tab pos="1428893" algn="l"/>
              </a:tabLst>
            </a:pPr>
            <a:r>
              <a:rPr lang="en-US" altLang="ja-JP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ご連絡いただく「個人情報」は本会運営の目的のみに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>
              <a:tabLst>
                <a:tab pos="1428893" algn="l"/>
              </a:tabLst>
            </a:pPr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使用させていただきます。</a:t>
            </a:r>
          </a:p>
          <a:p>
            <a:endParaRPr kumimoji="1"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7" name="円/楕円 5">
            <a:extLst>
              <a:ext uri="{FF2B5EF4-FFF2-40B4-BE49-F238E27FC236}">
                <a16:creationId xmlns:a16="http://schemas.microsoft.com/office/drawing/2014/main" id="{30443449-B1C7-3647-8BB3-8A94BE50719D}"/>
              </a:ext>
            </a:extLst>
          </p:cNvPr>
          <p:cNvSpPr/>
          <p:nvPr/>
        </p:nvSpPr>
        <p:spPr>
          <a:xfrm>
            <a:off x="274794" y="2240580"/>
            <a:ext cx="828000" cy="828000"/>
          </a:xfrm>
          <a:prstGeom prst="ellipse">
            <a:avLst/>
          </a:prstGeom>
          <a:solidFill>
            <a:srgbClr val="6FBA2C"/>
          </a:solidFill>
          <a:ln w="34925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申込</a:t>
            </a:r>
            <a:endParaRPr kumimoji="1" lang="en-US" altLang="ja-JP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  <a:p>
            <a:pPr algn="ctr"/>
            <a:r>
              <a:rPr kumimoji="1"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方法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 bwMode="auto">
          <a:xfrm>
            <a:off x="1257990" y="9488368"/>
            <a:ext cx="4342020" cy="36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共催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: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Meiryo UI" panose="020B0604030504040204" pitchFamily="50" charset="-128"/>
              </a:rPr>
              <a:t>沖縄県病院薬剤師会／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大日本住友製薬株式会社</a:t>
            </a:r>
            <a:endParaRPr kumimoji="1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665" y="7875927"/>
            <a:ext cx="1097336" cy="109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72800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DB236D239316A4386515004E064A071" ma:contentTypeVersion="6" ma:contentTypeDescription="新しいドキュメントを作成します。" ma:contentTypeScope="" ma:versionID="3bc168e700878749de0dfb017f640280">
  <xsd:schema xmlns:xsd="http://www.w3.org/2001/XMLSchema" xmlns:xs="http://www.w3.org/2001/XMLSchema" xmlns:p="http://schemas.microsoft.com/office/2006/metadata/properties" xmlns:ns2="39cb8f07-b40e-4645-91f0-67cc167d679a" targetNamespace="http://schemas.microsoft.com/office/2006/metadata/properties" ma:root="true" ma:fieldsID="ecf4894e3e75dcdcd705afacda5fb85a" ns2:_="">
    <xsd:import namespace="39cb8f07-b40e-4645-91f0-67cc167d6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b8f07-b40e-4645-91f0-67cc167d67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2178AF-5AC8-49A7-BCD9-9FFAEC9FEB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FF633F-2660-4C38-AA83-7E32CABF4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cb8f07-b40e-4645-91f0-67cc167d6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470BB3-5858-4E44-B199-A9E1920EC3C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9cb8f07-b40e-4645-91f0-67cc167d67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1106</TotalTime>
  <Words>410</Words>
  <Application>Microsoft Office PowerPoint</Application>
  <PresentationFormat>ユーザー設定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</vt:lpstr>
      <vt:lpstr>游ゴシック</vt:lpstr>
      <vt:lpstr>游明朝 Demibold</vt:lpstr>
      <vt:lpstr>游明朝 Demibold</vt:lpstr>
      <vt:lpstr>Arial</vt:lpstr>
      <vt:lpstr>Calibri</vt:lpstr>
      <vt:lpstr>2_Office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Morooka, Yuji(諸岡 祐嗣)</dc:creator>
  <cp:lastModifiedBy>石井 岳夫</cp:lastModifiedBy>
  <cp:revision>108</cp:revision>
  <cp:lastPrinted>2021-06-01T05:56:15Z</cp:lastPrinted>
  <dcterms:created xsi:type="dcterms:W3CDTF">2012-07-27T23:28:17Z</dcterms:created>
  <dcterms:modified xsi:type="dcterms:W3CDTF">2021-06-03T10:20:37Z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0x010100EDB236D239316A4386515004E064A071</vt:lpwstr>
  </property>
</Properties>
</file>