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62" r:id="rId3"/>
    <p:sldId id="260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2124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10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6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857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4128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7C315"/>
                </a:solidFill>
                <a:latin typeface="メイリオ"/>
                <a:cs typeface="メイリオ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927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7C315"/>
                </a:solidFill>
                <a:latin typeface="メイリオ"/>
                <a:cs typeface="メイリオ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5151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7C315"/>
                </a:solidFill>
                <a:latin typeface="メイリオ"/>
                <a:cs typeface="メイリオ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160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29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77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66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47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648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52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622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35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79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9" Type="http://schemas.openxmlformats.org/officeDocument/2006/relationships/image" Target="../media/image33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5.png"/><Relationship Id="rId34" Type="http://schemas.openxmlformats.org/officeDocument/2006/relationships/image" Target="../media/image28.png"/><Relationship Id="rId42" Type="http://schemas.openxmlformats.org/officeDocument/2006/relationships/image" Target="../media/image36.png"/><Relationship Id="rId47" Type="http://schemas.openxmlformats.org/officeDocument/2006/relationships/image" Target="../media/image41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38" Type="http://schemas.openxmlformats.org/officeDocument/2006/relationships/image" Target="../media/image32.png"/><Relationship Id="rId46" Type="http://schemas.openxmlformats.org/officeDocument/2006/relationships/image" Target="../media/image40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41" Type="http://schemas.openxmlformats.org/officeDocument/2006/relationships/image" Target="../media/image35.png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37" Type="http://schemas.openxmlformats.org/officeDocument/2006/relationships/image" Target="../media/image31.png"/><Relationship Id="rId40" Type="http://schemas.openxmlformats.org/officeDocument/2006/relationships/image" Target="../media/image34.png"/><Relationship Id="rId45" Type="http://schemas.openxmlformats.org/officeDocument/2006/relationships/image" Target="../media/image39.png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36" Type="http://schemas.openxmlformats.org/officeDocument/2006/relationships/image" Target="../media/image30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4" Type="http://schemas.openxmlformats.org/officeDocument/2006/relationships/image" Target="../media/image38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Relationship Id="rId35" Type="http://schemas.openxmlformats.org/officeDocument/2006/relationships/image" Target="../media/image29.png"/><Relationship Id="rId43" Type="http://schemas.openxmlformats.org/officeDocument/2006/relationships/image" Target="../media/image3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1E966-D06A-4274-A394-3E19D646869A}" type="datetimeFigureOut">
              <a:rPr kumimoji="1" lang="ja-JP" altLang="en-US" smtClean="0"/>
              <a:t>2020/8/3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C4E7F-BAB1-42A2-8A2E-1C7588966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22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08300" y="8851903"/>
            <a:ext cx="177800" cy="203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616200" y="8851903"/>
            <a:ext cx="177800" cy="2032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324100" y="8851903"/>
            <a:ext cx="177800" cy="203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032000" y="8851903"/>
            <a:ext cx="177800" cy="203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739900" y="8851903"/>
            <a:ext cx="177800" cy="2032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447800" y="8851903"/>
            <a:ext cx="177800" cy="2032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168400" y="8851903"/>
            <a:ext cx="165100" cy="2032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76300" y="8851903"/>
            <a:ext cx="177800" cy="2032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584200" y="8851903"/>
            <a:ext cx="177800" cy="2032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292100" y="8851903"/>
            <a:ext cx="177800" cy="2032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232400" y="8851903"/>
            <a:ext cx="165100" cy="20320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940300" y="8851903"/>
            <a:ext cx="165100" cy="2032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4648200" y="8851903"/>
            <a:ext cx="177800" cy="2032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4356100" y="8851903"/>
            <a:ext cx="177800" cy="2032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4064000" y="8851903"/>
            <a:ext cx="177800" cy="2032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771900" y="8851903"/>
            <a:ext cx="177800" cy="203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479800" y="8851903"/>
            <a:ext cx="177800" cy="203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200400" y="8851903"/>
            <a:ext cx="165100" cy="2032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6388100" y="8851903"/>
            <a:ext cx="177800" cy="2032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6108700" y="8851903"/>
            <a:ext cx="165100" cy="2032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5816600" y="8851903"/>
            <a:ext cx="165100" cy="2032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5524500" y="8851903"/>
            <a:ext cx="165100" cy="20320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5232400" y="8534403"/>
            <a:ext cx="165100" cy="2032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940300" y="8534403"/>
            <a:ext cx="165100" cy="20320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648200" y="8534403"/>
            <a:ext cx="177800" cy="20320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356100" y="8534403"/>
            <a:ext cx="177800" cy="20320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064000" y="8534403"/>
            <a:ext cx="177800" cy="20320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6388100" y="8534403"/>
            <a:ext cx="177800" cy="20320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6108700" y="8534403"/>
            <a:ext cx="165100" cy="20320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5816600" y="8534403"/>
            <a:ext cx="165100" cy="20320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5524500" y="8534403"/>
            <a:ext cx="165100" cy="203200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3479800" y="8534403"/>
            <a:ext cx="177800" cy="2032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876300" y="8534403"/>
            <a:ext cx="177800" cy="20320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292100" y="8534403"/>
            <a:ext cx="177800" cy="20320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2908300" y="8534403"/>
            <a:ext cx="177800" cy="2032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2324100" y="8534403"/>
            <a:ext cx="177800" cy="2032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2616200" y="8534403"/>
            <a:ext cx="177800" cy="20320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2032000" y="8534403"/>
            <a:ext cx="177800" cy="2032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1739900" y="8534403"/>
            <a:ext cx="177800" cy="203200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1168400" y="8534403"/>
            <a:ext cx="165100" cy="20320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584200" y="8534403"/>
            <a:ext cx="177800" cy="20320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1460500" y="8534403"/>
            <a:ext cx="165100" cy="2032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3200400" y="8534403"/>
            <a:ext cx="165100" cy="20320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3771900" y="8534403"/>
            <a:ext cx="177800" cy="2032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5898468" y="9322170"/>
            <a:ext cx="654732" cy="364489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3771900" y="241296"/>
            <a:ext cx="177800" cy="20320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4064000" y="241296"/>
            <a:ext cx="177800" cy="20320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4356100" y="241296"/>
            <a:ext cx="177800" cy="20320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4648200" y="241296"/>
            <a:ext cx="177800" cy="20320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4940300" y="241296"/>
            <a:ext cx="177800" cy="20320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5232400" y="241296"/>
            <a:ext cx="177800" cy="203200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5524500" y="241296"/>
            <a:ext cx="165100" cy="203200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5803900" y="241296"/>
            <a:ext cx="177800" cy="203200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6096000" y="241296"/>
            <a:ext cx="177800" cy="203200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6388100" y="241296"/>
            <a:ext cx="177800" cy="20320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1460500" y="241296"/>
            <a:ext cx="165100" cy="203200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1739900" y="241296"/>
            <a:ext cx="177800" cy="203200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2032000" y="241296"/>
            <a:ext cx="177800" cy="203200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2324100" y="241296"/>
            <a:ext cx="177800" cy="203200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2616200" y="241296"/>
            <a:ext cx="177800" cy="20320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2908300" y="241296"/>
            <a:ext cx="177800" cy="20320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3200400" y="241296"/>
            <a:ext cx="177800" cy="20320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3492500" y="241296"/>
            <a:ext cx="165100" cy="203200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292100" y="241296"/>
            <a:ext cx="177800" cy="20320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584200" y="241296"/>
            <a:ext cx="165100" cy="203200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876300" y="241296"/>
            <a:ext cx="165100" cy="203200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1168400" y="241296"/>
            <a:ext cx="165100" cy="203200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1460500" y="558796"/>
            <a:ext cx="165100" cy="203200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1739900" y="558796"/>
            <a:ext cx="177800" cy="203200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2032000" y="558796"/>
            <a:ext cx="177800" cy="203200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2324100" y="558796"/>
            <a:ext cx="177800" cy="203200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2616200" y="558796"/>
            <a:ext cx="177800" cy="203200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292100" y="558796"/>
            <a:ext cx="177800" cy="203200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584200" y="558796"/>
            <a:ext cx="165100" cy="203200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876300" y="558796"/>
            <a:ext cx="165100" cy="203200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1168400" y="558796"/>
            <a:ext cx="165100" cy="203200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3200400" y="558796"/>
            <a:ext cx="177800" cy="203200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5803900" y="558796"/>
            <a:ext cx="177800" cy="203200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6388100" y="558796"/>
            <a:ext cx="177800" cy="203200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3771900" y="558796"/>
            <a:ext cx="177800" cy="203200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4356100" y="558796"/>
            <a:ext cx="177800" cy="203200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4064000" y="558796"/>
            <a:ext cx="177800" cy="203200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4648200" y="558796"/>
            <a:ext cx="177800" cy="203200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4940300" y="558796"/>
            <a:ext cx="177800" cy="203200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5524500" y="558796"/>
            <a:ext cx="165100" cy="203200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6096000" y="558796"/>
            <a:ext cx="177800" cy="203200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5232400" y="558796"/>
            <a:ext cx="165100" cy="203200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3492500" y="558796"/>
            <a:ext cx="165100" cy="203200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2908300" y="558796"/>
            <a:ext cx="177800" cy="203200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5197" y="1041400"/>
            <a:ext cx="616760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7C315"/>
                </a:solidFill>
                <a:latin typeface="メイリオ"/>
                <a:cs typeface="メイリオ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705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6198" y="9379198"/>
            <a:ext cx="1625600" cy="15240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主催︓⽇本イーライリリー株式会社</a:t>
            </a:r>
            <a:endParaRPr kumimoji="1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659" y="972287"/>
            <a:ext cx="61676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Insulin </a:t>
            </a:r>
            <a:r>
              <a:rPr spc="-5" dirty="0"/>
              <a:t>seminar in</a:t>
            </a:r>
            <a:r>
              <a:rPr spc="-65" dirty="0"/>
              <a:t> </a:t>
            </a:r>
            <a:r>
              <a:rPr spc="-10" dirty="0"/>
              <a:t>Okinawa</a:t>
            </a:r>
          </a:p>
        </p:txBody>
      </p:sp>
      <p:sp>
        <p:nvSpPr>
          <p:cNvPr id="4" name="object 4"/>
          <p:cNvSpPr/>
          <p:nvPr/>
        </p:nvSpPr>
        <p:spPr>
          <a:xfrm>
            <a:off x="294754" y="980248"/>
            <a:ext cx="213360" cy="401320"/>
          </a:xfrm>
          <a:custGeom>
            <a:avLst/>
            <a:gdLst/>
            <a:ahLst/>
            <a:cxnLst/>
            <a:rect l="l" t="t" r="r" b="b"/>
            <a:pathLst>
              <a:path w="213359" h="401319">
                <a:moveTo>
                  <a:pt x="25660" y="0"/>
                </a:moveTo>
                <a:lnTo>
                  <a:pt x="16479" y="2005"/>
                </a:lnTo>
                <a:lnTo>
                  <a:pt x="7962" y="8020"/>
                </a:lnTo>
                <a:lnTo>
                  <a:pt x="1990" y="16597"/>
                </a:lnTo>
                <a:lnTo>
                  <a:pt x="0" y="25844"/>
                </a:lnTo>
                <a:lnTo>
                  <a:pt x="1990" y="35091"/>
                </a:lnTo>
                <a:lnTo>
                  <a:pt x="7962" y="43668"/>
                </a:lnTo>
                <a:lnTo>
                  <a:pt x="153073" y="200526"/>
                </a:lnTo>
                <a:lnTo>
                  <a:pt x="7962" y="357384"/>
                </a:lnTo>
                <a:lnTo>
                  <a:pt x="1990" y="365962"/>
                </a:lnTo>
                <a:lnTo>
                  <a:pt x="0" y="375208"/>
                </a:lnTo>
                <a:lnTo>
                  <a:pt x="1990" y="384455"/>
                </a:lnTo>
                <a:lnTo>
                  <a:pt x="7962" y="393033"/>
                </a:lnTo>
                <a:lnTo>
                  <a:pt x="16479" y="399048"/>
                </a:lnTo>
                <a:lnTo>
                  <a:pt x="25660" y="401053"/>
                </a:lnTo>
                <a:lnTo>
                  <a:pt x="34841" y="399048"/>
                </a:lnTo>
                <a:lnTo>
                  <a:pt x="43357" y="393033"/>
                </a:lnTo>
                <a:lnTo>
                  <a:pt x="206171" y="218357"/>
                </a:lnTo>
                <a:lnTo>
                  <a:pt x="213245" y="214788"/>
                </a:lnTo>
                <a:lnTo>
                  <a:pt x="213245" y="186264"/>
                </a:lnTo>
                <a:lnTo>
                  <a:pt x="206171" y="182695"/>
                </a:lnTo>
                <a:lnTo>
                  <a:pt x="43357" y="8020"/>
                </a:lnTo>
                <a:lnTo>
                  <a:pt x="34841" y="2005"/>
                </a:lnTo>
                <a:lnTo>
                  <a:pt x="25660" y="0"/>
                </a:lnTo>
                <a:close/>
              </a:path>
            </a:pathLst>
          </a:custGeom>
          <a:solidFill>
            <a:srgbClr val="D84D96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2082800"/>
            <a:ext cx="1282700" cy="279400"/>
          </a:xfrm>
          <a:custGeom>
            <a:avLst/>
            <a:gdLst/>
            <a:ahLst/>
            <a:cxnLst/>
            <a:rect l="l" t="t" r="r" b="b"/>
            <a:pathLst>
              <a:path w="1282700" h="279400">
                <a:moveTo>
                  <a:pt x="1152512" y="0"/>
                </a:moveTo>
                <a:lnTo>
                  <a:pt x="0" y="0"/>
                </a:lnTo>
                <a:lnTo>
                  <a:pt x="0" y="279400"/>
                </a:lnTo>
                <a:lnTo>
                  <a:pt x="1152512" y="279400"/>
                </a:lnTo>
                <a:lnTo>
                  <a:pt x="1193547" y="272247"/>
                </a:lnTo>
                <a:lnTo>
                  <a:pt x="1229270" y="252354"/>
                </a:lnTo>
                <a:lnTo>
                  <a:pt x="1257495" y="222067"/>
                </a:lnTo>
                <a:lnTo>
                  <a:pt x="1276034" y="183733"/>
                </a:lnTo>
                <a:lnTo>
                  <a:pt x="1282700" y="139700"/>
                </a:lnTo>
                <a:lnTo>
                  <a:pt x="1276034" y="95666"/>
                </a:lnTo>
                <a:lnTo>
                  <a:pt x="1257495" y="57332"/>
                </a:lnTo>
                <a:lnTo>
                  <a:pt x="1229270" y="27045"/>
                </a:lnTo>
                <a:lnTo>
                  <a:pt x="1193547" y="7152"/>
                </a:lnTo>
                <a:lnTo>
                  <a:pt x="1152512" y="0"/>
                </a:lnTo>
                <a:close/>
              </a:path>
            </a:pathLst>
          </a:custGeom>
          <a:solidFill>
            <a:srgbClr val="413732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0745" y="2095500"/>
            <a:ext cx="4400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⽇</a:t>
            </a:r>
            <a:r>
              <a:rPr kumimoji="1" sz="1400" b="1" i="0" u="none" strike="noStrike" kern="1200" cap="none" spc="-9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時</a:t>
            </a:r>
            <a:endParaRPr kumimoji="1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581400"/>
            <a:ext cx="1282700" cy="266700"/>
          </a:xfrm>
          <a:custGeom>
            <a:avLst/>
            <a:gdLst/>
            <a:ahLst/>
            <a:cxnLst/>
            <a:rect l="l" t="t" r="r" b="b"/>
            <a:pathLst>
              <a:path w="1282700" h="266700">
                <a:moveTo>
                  <a:pt x="1152512" y="0"/>
                </a:moveTo>
                <a:lnTo>
                  <a:pt x="0" y="0"/>
                </a:lnTo>
                <a:lnTo>
                  <a:pt x="0" y="266700"/>
                </a:lnTo>
                <a:lnTo>
                  <a:pt x="1152512" y="266700"/>
                </a:lnTo>
                <a:lnTo>
                  <a:pt x="1193547" y="259785"/>
                </a:lnTo>
                <a:lnTo>
                  <a:pt x="1229270" y="240555"/>
                </a:lnTo>
                <a:lnTo>
                  <a:pt x="1257495" y="211279"/>
                </a:lnTo>
                <a:lnTo>
                  <a:pt x="1276034" y="174224"/>
                </a:lnTo>
                <a:lnTo>
                  <a:pt x="1282700" y="131660"/>
                </a:lnTo>
                <a:lnTo>
                  <a:pt x="1272427" y="79756"/>
                </a:lnTo>
                <a:lnTo>
                  <a:pt x="1244457" y="37979"/>
                </a:lnTo>
                <a:lnTo>
                  <a:pt x="1203061" y="10127"/>
                </a:lnTo>
                <a:lnTo>
                  <a:pt x="1152512" y="0"/>
                </a:lnTo>
                <a:close/>
              </a:path>
            </a:pathLst>
          </a:custGeom>
          <a:solidFill>
            <a:srgbClr val="413732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2315" y="3581400"/>
            <a:ext cx="7366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総合座⻑</a:t>
            </a:r>
            <a:endParaRPr kumimoji="1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26112" y="4239172"/>
            <a:ext cx="4684395" cy="0"/>
          </a:xfrm>
          <a:custGeom>
            <a:avLst/>
            <a:gdLst/>
            <a:ahLst/>
            <a:cxnLst/>
            <a:rect l="l" t="t" r="r" b="b"/>
            <a:pathLst>
              <a:path w="4684395">
                <a:moveTo>
                  <a:pt x="0" y="0"/>
                </a:moveTo>
                <a:lnTo>
                  <a:pt x="4683910" y="0"/>
                </a:lnTo>
              </a:path>
            </a:pathLst>
          </a:custGeom>
          <a:ln w="25387">
            <a:solidFill>
              <a:srgbClr val="68C5D8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87107" y="3830282"/>
            <a:ext cx="840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薬剤科</a:t>
            </a:r>
            <a:r>
              <a:rPr kumimoji="1" sz="12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科⻑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374521" y="3878492"/>
            <a:ext cx="17399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⾦城</a:t>
            </a:r>
            <a:r>
              <a:rPr kumimoji="1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雄⼀</a:t>
            </a:r>
            <a:r>
              <a:rPr kumimoji="1" sz="22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先⽣</a:t>
            </a:r>
            <a:endParaRPr kumimoji="1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4660900"/>
            <a:ext cx="1282700" cy="279400"/>
          </a:xfrm>
          <a:custGeom>
            <a:avLst/>
            <a:gdLst/>
            <a:ahLst/>
            <a:cxnLst/>
            <a:rect l="l" t="t" r="r" b="b"/>
            <a:pathLst>
              <a:path w="1282700" h="279400">
                <a:moveTo>
                  <a:pt x="1152512" y="0"/>
                </a:moveTo>
                <a:lnTo>
                  <a:pt x="0" y="0"/>
                </a:lnTo>
                <a:lnTo>
                  <a:pt x="0" y="279400"/>
                </a:lnTo>
                <a:lnTo>
                  <a:pt x="1152512" y="279400"/>
                </a:lnTo>
                <a:lnTo>
                  <a:pt x="1193547" y="272524"/>
                </a:lnTo>
                <a:lnTo>
                  <a:pt x="1229270" y="253257"/>
                </a:lnTo>
                <a:lnTo>
                  <a:pt x="1257495" y="223633"/>
                </a:lnTo>
                <a:lnTo>
                  <a:pt x="1276034" y="185690"/>
                </a:lnTo>
                <a:lnTo>
                  <a:pt x="1282700" y="141465"/>
                </a:lnTo>
                <a:lnTo>
                  <a:pt x="1276034" y="96877"/>
                </a:lnTo>
                <a:lnTo>
                  <a:pt x="1257495" y="58059"/>
                </a:lnTo>
                <a:lnTo>
                  <a:pt x="1229270" y="27389"/>
                </a:lnTo>
                <a:lnTo>
                  <a:pt x="1193547" y="7243"/>
                </a:lnTo>
                <a:lnTo>
                  <a:pt x="1152512" y="0"/>
                </a:lnTo>
                <a:close/>
              </a:path>
            </a:pathLst>
          </a:custGeom>
          <a:solidFill>
            <a:srgbClr val="413732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1847" y="4673600"/>
            <a:ext cx="6178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講</a:t>
            </a:r>
            <a:r>
              <a:rPr kumimoji="1" sz="1400" b="1" i="0" u="none" strike="noStrike" kern="1200" cap="none" spc="-9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演①</a:t>
            </a:r>
            <a:endParaRPr kumimoji="1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52500" y="8140700"/>
            <a:ext cx="5026660" cy="0"/>
          </a:xfrm>
          <a:custGeom>
            <a:avLst/>
            <a:gdLst/>
            <a:ahLst/>
            <a:cxnLst/>
            <a:rect l="l" t="t" r="r" b="b"/>
            <a:pathLst>
              <a:path w="5026660">
                <a:moveTo>
                  <a:pt x="0" y="0"/>
                </a:moveTo>
                <a:lnTo>
                  <a:pt x="5026635" y="0"/>
                </a:lnTo>
              </a:path>
            </a:pathLst>
          </a:custGeom>
          <a:ln w="25387">
            <a:solidFill>
              <a:srgbClr val="68C5D8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6941" y="6972300"/>
            <a:ext cx="6052185" cy="60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900" b="1" i="0" u="none" strike="noStrike" kern="1200" cap="none" spc="0" normalizeH="0" baseline="0" noProof="0" dirty="0">
                <a:ln>
                  <a:noFill/>
                </a:ln>
                <a:solidFill>
                  <a:srgbClr val="68C5D8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「インスリン治療導⼊時の患者さんとの</a:t>
            </a:r>
            <a:endParaRPr kumimoji="1" sz="1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  <a:p>
            <a:pPr marL="1454150" marR="0" lvl="0" indent="0" algn="l" defTabSz="914400" rtl="0" eaLnBrk="1" fontAlgn="auto" latinLnBrk="0" hangingPunct="1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900" b="1" i="0" u="none" strike="noStrike" kern="1200" cap="none" spc="0" normalizeH="0" baseline="0" noProof="0" dirty="0">
                <a:ln>
                  <a:noFill/>
                </a:ln>
                <a:solidFill>
                  <a:srgbClr val="68C5D8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コミュニケーション〜動機づけ⾯接法〜」</a:t>
            </a:r>
            <a:endParaRPr kumimoji="1" sz="1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7285" y="7835900"/>
            <a:ext cx="2159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医療法人アリス会京町内科病院</a:t>
            </a:r>
            <a:endParaRPr kumimoji="1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353953" y="7747000"/>
            <a:ext cx="17399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松本</a:t>
            </a:r>
            <a:r>
              <a:rPr kumimoji="1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⼀成</a:t>
            </a:r>
            <a:r>
              <a:rPr kumimoji="1" sz="22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先⽣</a:t>
            </a:r>
            <a:endParaRPr kumimoji="1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66494" y="6515100"/>
            <a:ext cx="31242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600" b="1" i="0" u="none" strike="noStrike" kern="1200" cap="none" spc="0" normalizeH="0" baseline="0" noProof="0" dirty="0">
                <a:ln>
                  <a:noFill/>
                </a:ln>
                <a:solidFill>
                  <a:srgbClr val="C6579A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19:00〜20:00（質疑応答含む）</a:t>
            </a:r>
            <a:endParaRPr kumimoji="1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2984500"/>
            <a:ext cx="1282700" cy="266700"/>
          </a:xfrm>
          <a:custGeom>
            <a:avLst/>
            <a:gdLst/>
            <a:ahLst/>
            <a:cxnLst/>
            <a:rect l="l" t="t" r="r" b="b"/>
            <a:pathLst>
              <a:path w="1282700" h="266700">
                <a:moveTo>
                  <a:pt x="1152512" y="0"/>
                </a:moveTo>
                <a:lnTo>
                  <a:pt x="0" y="0"/>
                </a:lnTo>
                <a:lnTo>
                  <a:pt x="0" y="266700"/>
                </a:lnTo>
                <a:lnTo>
                  <a:pt x="1152512" y="266700"/>
                </a:lnTo>
                <a:lnTo>
                  <a:pt x="1203061" y="256572"/>
                </a:lnTo>
                <a:lnTo>
                  <a:pt x="1244457" y="228720"/>
                </a:lnTo>
                <a:lnTo>
                  <a:pt x="1272427" y="186943"/>
                </a:lnTo>
                <a:lnTo>
                  <a:pt x="1282700" y="135039"/>
                </a:lnTo>
                <a:lnTo>
                  <a:pt x="1276034" y="92475"/>
                </a:lnTo>
                <a:lnTo>
                  <a:pt x="1257495" y="55420"/>
                </a:lnTo>
                <a:lnTo>
                  <a:pt x="1229270" y="26144"/>
                </a:lnTo>
                <a:lnTo>
                  <a:pt x="1193547" y="6914"/>
                </a:lnTo>
                <a:lnTo>
                  <a:pt x="1152512" y="0"/>
                </a:lnTo>
                <a:close/>
              </a:path>
            </a:pathLst>
          </a:custGeom>
          <a:solidFill>
            <a:srgbClr val="413732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0747" y="2997200"/>
            <a:ext cx="4400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会</a:t>
            </a:r>
            <a:r>
              <a:rPr kumimoji="1" sz="1400" b="1" i="0" u="none" strike="noStrike" kern="1200" cap="none" spc="-9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場</a:t>
            </a:r>
            <a:endParaRPr kumimoji="1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91107" y="8255000"/>
            <a:ext cx="281940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b="0" i="0" u="none" strike="noStrike" kern="1200" cap="none" spc="0" normalizeH="0" baseline="0" noProof="0" dirty="0">
                <a:ln>
                  <a:noFill/>
                </a:ln>
                <a:solidFill>
                  <a:srgbClr val="4E2E2D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ネット接続を介して、質疑応答が可能です。</a:t>
            </a:r>
            <a:endParaRPr kumimoji="1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384300" y="6235700"/>
            <a:ext cx="4671695" cy="0"/>
          </a:xfrm>
          <a:custGeom>
            <a:avLst/>
            <a:gdLst/>
            <a:ahLst/>
            <a:cxnLst/>
            <a:rect l="l" t="t" r="r" b="b"/>
            <a:pathLst>
              <a:path w="4671695">
                <a:moveTo>
                  <a:pt x="0" y="0"/>
                </a:moveTo>
                <a:lnTo>
                  <a:pt x="4671216" y="0"/>
                </a:lnTo>
              </a:path>
            </a:pathLst>
          </a:custGeom>
          <a:ln w="25387">
            <a:solidFill>
              <a:srgbClr val="68C5D8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905" y="5026697"/>
            <a:ext cx="5778500" cy="6350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21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900" b="1" i="0" u="none" strike="noStrike" kern="1200" cap="none" spc="0" normalizeH="0" baseline="0" noProof="0" dirty="0">
                <a:ln>
                  <a:noFill/>
                </a:ln>
                <a:solidFill>
                  <a:srgbClr val="68C5D8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「糖尿病治療薬の使い分けを薬剤師⽬線から考える</a:t>
            </a:r>
            <a:endParaRPr kumimoji="1" sz="1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  <a:p>
            <a:pPr marL="2869565" marR="0" lvl="0" indent="0" algn="l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900" b="1" i="0" u="none" strike="noStrike" kern="1200" cap="none" spc="0" normalizeH="0" baseline="0" noProof="0" dirty="0">
                <a:ln>
                  <a:noFill/>
                </a:ln>
                <a:solidFill>
                  <a:srgbClr val="68C5D8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〜⾐笠病院の取組事例〜」</a:t>
            </a:r>
            <a:endParaRPr kumimoji="1" sz="1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34214" y="5842000"/>
            <a:ext cx="17399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⽵永</a:t>
            </a:r>
            <a:r>
              <a:rPr kumimoji="1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悠司</a:t>
            </a:r>
            <a:r>
              <a:rPr kumimoji="1" sz="22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先⽣</a:t>
            </a:r>
            <a:endParaRPr kumimoji="1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61058" y="5943600"/>
            <a:ext cx="15024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⾐笠病院</a:t>
            </a:r>
            <a:r>
              <a:rPr kumimoji="1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薬剤科</a:t>
            </a:r>
            <a:r>
              <a:rPr kumimoji="1" sz="12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科⻑</a:t>
            </a:r>
            <a:endParaRPr kumimoji="1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07012" y="4660900"/>
            <a:ext cx="31242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600" b="1" i="0" u="none" strike="noStrike" kern="1200" cap="none" spc="0" normalizeH="0" baseline="0" noProof="0" dirty="0">
                <a:ln>
                  <a:noFill/>
                </a:ln>
                <a:solidFill>
                  <a:srgbClr val="C6579A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18:00〜19:00（質疑応答含む）</a:t>
            </a:r>
            <a:endParaRPr kumimoji="1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8475" y="1585269"/>
            <a:ext cx="6057265" cy="386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2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【単位申請予定】</a:t>
            </a:r>
            <a:r>
              <a:rPr kumimoji="1" sz="1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 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⽇病薬病院薬学認定薬剤師制度研修0.5単位</a:t>
            </a:r>
            <a:r>
              <a:rPr kumimoji="1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（Ⅴ­2</a:t>
            </a:r>
            <a:r>
              <a:rPr kumimoji="1" sz="1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 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疾病・薬物療法）</a:t>
            </a:r>
          </a:p>
          <a:p>
            <a:pPr marL="3565525" marR="0" lvl="0" indent="0" algn="l" defTabSz="914400" rtl="0" eaLnBrk="1" fontAlgn="auto" latinLnBrk="0" hangingPunct="1">
              <a:lnSpc>
                <a:spcPts val="14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0.5単位（Ⅴ</a:t>
            </a:r>
            <a:r>
              <a:rPr kumimoji="1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ー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1</a:t>
            </a:r>
            <a:r>
              <a:rPr kumimoji="1" sz="1200" b="0" i="0" u="none" strike="noStrike" kern="1200" cap="none" spc="-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 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医薬品</a:t>
            </a:r>
            <a:r>
              <a:rPr kumimoji="1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(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製剤</a:t>
            </a:r>
            <a:r>
              <a:rPr kumimoji="1" sz="1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)</a:t>
            </a: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+mn-ea"/>
                <a:cs typeface="Meiryo UI"/>
              </a:rPr>
              <a:t>特性）</a:t>
            </a:r>
          </a:p>
        </p:txBody>
      </p:sp>
      <p:sp>
        <p:nvSpPr>
          <p:cNvPr id="28" name="object 28"/>
          <p:cNvSpPr/>
          <p:nvPr/>
        </p:nvSpPr>
        <p:spPr>
          <a:xfrm>
            <a:off x="825500" y="9118600"/>
            <a:ext cx="4991100" cy="431800"/>
          </a:xfrm>
          <a:custGeom>
            <a:avLst/>
            <a:gdLst/>
            <a:ahLst/>
            <a:cxnLst/>
            <a:rect l="l" t="t" r="r" b="b"/>
            <a:pathLst>
              <a:path w="4991100" h="431800">
                <a:moveTo>
                  <a:pt x="0" y="0"/>
                </a:moveTo>
                <a:lnTo>
                  <a:pt x="4991100" y="0"/>
                </a:lnTo>
                <a:lnTo>
                  <a:pt x="4991100" y="431800"/>
                </a:lnTo>
                <a:lnTo>
                  <a:pt x="0" y="431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97910" y="9108402"/>
            <a:ext cx="5031105" cy="59753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0" marR="175895" lvl="0" indent="0" algn="ctr" defTabSz="914400" rtl="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  <a:p>
            <a:pPr marL="0" marR="175895" lvl="0" indent="0" algn="ctr" defTabSz="914400" rtl="0" eaLnBrk="1" fontAlgn="auto" latinLnBrk="0" hangingPunct="1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共催︓沖縄県病院薬剤師会</a:t>
            </a:r>
            <a:r>
              <a:rPr kumimoji="1" sz="11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//</a:t>
            </a:r>
            <a:r>
              <a:rPr kumimoji="1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⽇本イーライリリー株式会社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担当者︓⽇本イーライリリー株式会社⼯藤</a:t>
            </a:r>
            <a:r>
              <a:rPr kumimoji="1" sz="11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⼤貴（連絡先︓080­9303­6104）</a:t>
            </a:r>
          </a:p>
        </p:txBody>
      </p:sp>
      <p:sp>
        <p:nvSpPr>
          <p:cNvPr id="30" name="object 30"/>
          <p:cNvSpPr/>
          <p:nvPr/>
        </p:nvSpPr>
        <p:spPr>
          <a:xfrm>
            <a:off x="0" y="6489700"/>
            <a:ext cx="1282700" cy="266700"/>
          </a:xfrm>
          <a:custGeom>
            <a:avLst/>
            <a:gdLst/>
            <a:ahLst/>
            <a:cxnLst/>
            <a:rect l="l" t="t" r="r" b="b"/>
            <a:pathLst>
              <a:path w="1282700" h="266700">
                <a:moveTo>
                  <a:pt x="1153782" y="0"/>
                </a:moveTo>
                <a:lnTo>
                  <a:pt x="0" y="0"/>
                </a:lnTo>
                <a:lnTo>
                  <a:pt x="0" y="266700"/>
                </a:lnTo>
                <a:lnTo>
                  <a:pt x="1153782" y="266700"/>
                </a:lnTo>
                <a:lnTo>
                  <a:pt x="1203838" y="256572"/>
                </a:lnTo>
                <a:lnTo>
                  <a:pt x="1244830" y="228720"/>
                </a:lnTo>
                <a:lnTo>
                  <a:pt x="1272527" y="186943"/>
                </a:lnTo>
                <a:lnTo>
                  <a:pt x="1282700" y="135039"/>
                </a:lnTo>
                <a:lnTo>
                  <a:pt x="1276099" y="92475"/>
                </a:lnTo>
                <a:lnTo>
                  <a:pt x="1257741" y="55420"/>
                </a:lnTo>
                <a:lnTo>
                  <a:pt x="1229791" y="26144"/>
                </a:lnTo>
                <a:lnTo>
                  <a:pt x="1194416" y="6914"/>
                </a:lnTo>
                <a:lnTo>
                  <a:pt x="1153782" y="0"/>
                </a:lnTo>
                <a:close/>
              </a:path>
            </a:pathLst>
          </a:custGeom>
          <a:solidFill>
            <a:srgbClr val="413732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4003" y="6502400"/>
            <a:ext cx="6178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講</a:t>
            </a:r>
            <a:r>
              <a:rPr kumimoji="1" sz="1400" b="1" i="0" u="none" strike="noStrike" kern="1200" cap="none" spc="-9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演②</a:t>
            </a:r>
            <a:endParaRPr kumimoji="1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6858000" cy="9906000"/>
          </a:xfrm>
          <a:custGeom>
            <a:avLst/>
            <a:gdLst/>
            <a:ahLst/>
            <a:cxnLst/>
            <a:rect l="l" t="t" r="r" b="b"/>
            <a:pathLst>
              <a:path w="6858000" h="9906000">
                <a:moveTo>
                  <a:pt x="0" y="0"/>
                </a:moveTo>
                <a:lnTo>
                  <a:pt x="6858000" y="0"/>
                </a:lnTo>
                <a:lnTo>
                  <a:pt x="6858000" y="9906000"/>
                </a:lnTo>
                <a:lnTo>
                  <a:pt x="0" y="990600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60753" y="1807945"/>
            <a:ext cx="3494404" cy="1106805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2020</a:t>
            </a:r>
            <a:r>
              <a:rPr kumimoji="1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年</a:t>
            </a:r>
            <a:r>
              <a:rPr kumimoji="1" sz="2000" b="0" i="0" u="none" strike="noStrike" kern="1200" cap="none" spc="1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8</a:t>
            </a:r>
            <a:r>
              <a:rPr kumimoji="1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⽉</a:t>
            </a:r>
            <a:r>
              <a:rPr kumimoji="1" sz="2000" b="0" i="0" u="none" strike="noStrike" kern="1200" cap="none" spc="1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 </a:t>
            </a:r>
            <a:r>
              <a:rPr kumimoji="1" sz="32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24</a:t>
            </a:r>
            <a:r>
              <a:rPr kumimoji="1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⽇（月）</a:t>
            </a:r>
            <a:endParaRPr kumimoji="1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6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18:00〜20:00</a:t>
            </a:r>
            <a:endParaRPr kumimoji="1" sz="2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456270" y="2987355"/>
            <a:ext cx="3683635" cy="830997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44064" algn="l"/>
              </a:tabLst>
              <a:defRPr/>
            </a:pPr>
            <a:r>
              <a:rPr kumimoji="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沖縄県医師会館	</a:t>
            </a:r>
            <a:r>
              <a:rPr kumimoji="1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2F会議室</a:t>
            </a:r>
            <a:endParaRPr kumimoji="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20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※本講演会はオンラインで開催します。</a:t>
            </a:r>
            <a:endParaRPr kumimoji="1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  <a:p>
            <a:pPr marL="20955" marR="0" lvl="0" indent="0" algn="l" defTabSz="9144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地⽅独⽴⾏政法⼈ 那覇市⽴病院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74645" y="160941"/>
            <a:ext cx="6932646" cy="761092"/>
          </a:xfrm>
        </p:spPr>
        <p:txBody>
          <a:bodyPr>
            <a:noAutofit/>
          </a:bodyPr>
          <a:lstStyle/>
          <a:p>
            <a:br>
              <a:rPr lang="en-US" altLang="ja-JP" sz="3199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en-US" altLang="ja-JP" sz="2799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FAX</a:t>
            </a:r>
            <a:r>
              <a:rPr lang="ja-JP" altLang="en-US" sz="2799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申込書</a:t>
            </a:r>
            <a:br>
              <a:rPr lang="en-US" altLang="ja-JP" sz="2799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en-US" altLang="ja-JP" sz="2799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Insulin seminar In Okinawa</a:t>
            </a:r>
            <a:endParaRPr lang="ja-JP" altLang="en-US" sz="3199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0434" y="966544"/>
            <a:ext cx="6630935" cy="22439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72">
              <a:defRPr/>
            </a:pP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新型コロナウイルス感染拡大の状況を鑑み、本会は</a:t>
            </a:r>
            <a:r>
              <a:rPr lang="ja-JP" altLang="en-US" sz="1600" b="1" u="sng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オンライン</a:t>
            </a: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で開催させて頂きます。オンライン環境のご用意が難しい場合、医師会館へのご来場も可能となっております。（定員２０名様）</a:t>
            </a:r>
            <a:endParaRPr lang="en-US" altLang="ja-JP" sz="16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defTabSz="914372">
              <a:defRPr/>
            </a:pP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ご迷惑をお掛け致しますが、ご理解とご了承いただけましたら幸いです。</a:t>
            </a:r>
            <a:endParaRPr lang="en-US" altLang="ja-JP" sz="16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defTabSz="914372">
              <a:defRPr/>
            </a:pP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尚、申込みは８</a:t>
            </a:r>
            <a:r>
              <a:rPr lang="en-US" altLang="ja-JP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</a:t>
            </a: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月２０</a:t>
            </a:r>
            <a:r>
              <a:rPr lang="en-US" altLang="ja-JP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</a:t>
            </a: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日 </a:t>
            </a:r>
            <a:r>
              <a:rPr lang="en-US" altLang="ja-JP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(</a:t>
            </a:r>
            <a:r>
              <a:rPr lang="ja-JP" altLang="en-US" sz="16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木）までとさせて頂きます。お問い合わせに関しましては下記の問い合わせ先にご連絡下さい。</a:t>
            </a:r>
            <a:endParaRPr lang="en-US" altLang="ja-JP" sz="16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5">
            <a:extLst>
              <a:ext uri="{FF2B5EF4-FFF2-40B4-BE49-F238E27FC236}">
                <a16:creationId xmlns:a16="http://schemas.microsoft.com/office/drawing/2014/main" id="{E01EAFC6-742A-4CF9-8AD0-958CB050E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2" y="5162579"/>
            <a:ext cx="6659659" cy="461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1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ja-JP" altLang="en-US" sz="20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ご施設名</a:t>
            </a:r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: </a:t>
            </a:r>
            <a:r>
              <a:rPr lang="ja-JP" altLang="en-US" sz="20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       </a:t>
            </a:r>
            <a:endParaRPr lang="ja-JP" altLang="en-US" sz="2401" dirty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D10985C-6CDD-9F48-BBFD-31D762BB9A7D}"/>
              </a:ext>
            </a:extLst>
          </p:cNvPr>
          <p:cNvSpPr txBox="1"/>
          <p:nvPr/>
        </p:nvSpPr>
        <p:spPr>
          <a:xfrm>
            <a:off x="122009" y="6390613"/>
            <a:ext cx="6984303" cy="397836"/>
          </a:xfrm>
          <a:prstGeom prst="rect">
            <a:avLst/>
          </a:prstGeom>
          <a:noFill/>
        </p:spPr>
        <p:txBody>
          <a:bodyPr wrap="square" lIns="89189" tIns="44594" rIns="89189" bIns="44594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defTabSz="870757" eaLnBrk="0" hangingPunct="0"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メールアドレス</a:t>
            </a:r>
            <a:r>
              <a:rPr lang="en-US" altLang="ja-JP" sz="2000" dirty="0">
                <a:solidFill>
                  <a:prstClr val="black"/>
                </a:solidFill>
              </a:rPr>
              <a:t>:</a:t>
            </a:r>
            <a:r>
              <a:rPr lang="ja-JP" altLang="en-US" sz="2000" dirty="0">
                <a:solidFill>
                  <a:prstClr val="black"/>
                </a:solidFill>
              </a:rPr>
              <a:t>　　　　　　　　　　　　　　　＠</a:t>
            </a:r>
            <a:endParaRPr lang="en-US" altLang="ja-JP" sz="2000" dirty="0">
              <a:solidFill>
                <a:prstClr val="black"/>
              </a:solidFill>
            </a:endParaRPr>
          </a:p>
        </p:txBody>
      </p:sp>
      <p:sp>
        <p:nvSpPr>
          <p:cNvPr id="19" name="四角形 31">
            <a:extLst>
              <a:ext uri="{FF2B5EF4-FFF2-40B4-BE49-F238E27FC236}">
                <a16:creationId xmlns:a16="http://schemas.microsoft.com/office/drawing/2014/main" id="{A716D0B5-FBCB-3347-B31C-1B5946123022}"/>
              </a:ext>
            </a:extLst>
          </p:cNvPr>
          <p:cNvSpPr/>
          <p:nvPr/>
        </p:nvSpPr>
        <p:spPr>
          <a:xfrm>
            <a:off x="110434" y="7632495"/>
            <a:ext cx="6602210" cy="1265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716" dirty="0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B72E86B-22B3-6441-B8A8-37C43E37D54A}"/>
              </a:ext>
            </a:extLst>
          </p:cNvPr>
          <p:cNvSpPr txBox="1"/>
          <p:nvPr/>
        </p:nvSpPr>
        <p:spPr>
          <a:xfrm>
            <a:off x="850083" y="7751223"/>
            <a:ext cx="6744323" cy="11387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＜ご返送先＞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FAX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番号： </a:t>
            </a: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０５０－３７３０－３２００　　</a:t>
            </a:r>
            <a:endParaRPr lang="en-US" altLang="ja-JP" sz="2800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日本イーライリリー株式会社宛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4F1562A-5893-4846-8AAD-1FE86EF5524D}"/>
              </a:ext>
            </a:extLst>
          </p:cNvPr>
          <p:cNvSpPr txBox="1"/>
          <p:nvPr/>
        </p:nvSpPr>
        <p:spPr>
          <a:xfrm>
            <a:off x="1879900" y="9047935"/>
            <a:ext cx="5184105" cy="10531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561" dirty="0">
                <a:solidFill>
                  <a:prstClr val="black"/>
                </a:solidFill>
                <a:latin typeface="Aldhabi" panose="020B0604020202020204" pitchFamily="2" charset="-78"/>
                <a:ea typeface="ＭＳ Ｐゴシック" panose="020B0600070205080204" pitchFamily="50" charset="-128"/>
                <a:cs typeface="Aldhabi" panose="020B0604020202020204" pitchFamily="2" charset="-78"/>
              </a:rPr>
              <a:t>【</a:t>
            </a:r>
            <a:r>
              <a:rPr lang="ja-JP" altLang="en-US" sz="1561" dirty="0">
                <a:solidFill>
                  <a:prstClr val="black"/>
                </a:solidFill>
                <a:latin typeface="Aldhabi" panose="020B0604020202020204" pitchFamily="2" charset="-78"/>
                <a:ea typeface="ＭＳ Ｐゴシック" panose="020B0600070205080204" pitchFamily="50" charset="-128"/>
                <a:cs typeface="Aldhabi" panose="020B0604020202020204" pitchFamily="2" charset="-78"/>
              </a:rPr>
              <a:t>お問い合わせ先</a:t>
            </a:r>
            <a:r>
              <a:rPr lang="en-US" altLang="ja-JP" sz="1561" dirty="0">
                <a:solidFill>
                  <a:prstClr val="black"/>
                </a:solidFill>
                <a:latin typeface="Aldhabi" panose="020B0604020202020204" pitchFamily="2" charset="-78"/>
                <a:ea typeface="ＭＳ Ｐゴシック" panose="020B0600070205080204" pitchFamily="50" charset="-128"/>
                <a:cs typeface="Aldhabi" panose="020B0604020202020204" pitchFamily="2" charset="-78"/>
              </a:rPr>
              <a:t>】</a:t>
            </a:r>
          </a:p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561" dirty="0">
                <a:solidFill>
                  <a:prstClr val="black"/>
                </a:solidFill>
                <a:latin typeface="Aldhabi" panose="020B0604020202020204" pitchFamily="2" charset="-78"/>
                <a:ea typeface="ＭＳ Ｐゴシック" panose="020B0600070205080204" pitchFamily="50" charset="-128"/>
                <a:cs typeface="Aldhabi" panose="020B0604020202020204" pitchFamily="2" charset="-78"/>
              </a:rPr>
              <a:t>日本イーライリリー株式会社</a:t>
            </a:r>
            <a:endParaRPr lang="en-US" altLang="ja-JP" sz="1561" dirty="0">
              <a:solidFill>
                <a:prstClr val="black"/>
              </a:solidFill>
              <a:latin typeface="Aldhabi" panose="020B0604020202020204" pitchFamily="2" charset="-78"/>
              <a:ea typeface="ＭＳ Ｐゴシック" panose="020B0600070205080204" pitchFamily="50" charset="-128"/>
              <a:cs typeface="Aldhabi" panose="020B0604020202020204" pitchFamily="2" charset="-78"/>
            </a:endParaRPr>
          </a:p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561" dirty="0">
                <a:solidFill>
                  <a:prstClr val="black"/>
                </a:solidFill>
                <a:latin typeface="Aldhabi" panose="020B0604020202020204" pitchFamily="2" charset="-78"/>
                <a:ea typeface="ＭＳ Ｐゴシック" panose="020B0600070205080204" pitchFamily="50" charset="-128"/>
                <a:cs typeface="Aldhabi" panose="020B0604020202020204" pitchFamily="2" charset="-78"/>
              </a:rPr>
              <a:t>工藤　大貴（携帯番号：　０８０－９３０３－６１０４）　</a:t>
            </a:r>
            <a:endParaRPr lang="en-US" altLang="ja-JP" sz="1561" dirty="0">
              <a:solidFill>
                <a:prstClr val="black"/>
              </a:solidFill>
              <a:latin typeface="Aldhabi" panose="020B0604020202020204" pitchFamily="2" charset="-78"/>
              <a:ea typeface="ＭＳ Ｐゴシック" panose="020B0600070205080204" pitchFamily="50" charset="-128"/>
              <a:cs typeface="Aldhabi" panose="020B0604020202020204" pitchFamily="2" charset="-78"/>
            </a:endParaRPr>
          </a:p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561" dirty="0">
                <a:solidFill>
                  <a:prstClr val="black"/>
                </a:solidFill>
                <a:latin typeface="Aldhabi" panose="020B0604020202020204" pitchFamily="2" charset="-78"/>
                <a:ea typeface="ＭＳ Ｐゴシック" panose="020B0600070205080204" pitchFamily="50" charset="-128"/>
                <a:cs typeface="Aldhabi" panose="020B0604020202020204" pitchFamily="2" charset="-78"/>
              </a:rPr>
              <a:t> </a:t>
            </a:r>
          </a:p>
        </p:txBody>
      </p:sp>
      <p:sp>
        <p:nvSpPr>
          <p:cNvPr id="18" name="テキスト ボックス 5">
            <a:extLst>
              <a:ext uri="{FF2B5EF4-FFF2-40B4-BE49-F238E27FC236}">
                <a16:creationId xmlns:a16="http://schemas.microsoft.com/office/drawing/2014/main" id="{E01EAFC6-742A-4CF9-8AD0-958CB050E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79" y="4715743"/>
            <a:ext cx="6659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  <a:latin typeface="游ゴシック" panose="020F0502020204030204"/>
                <a:ea typeface="ＭＳ Ｐゴシック" panose="020B0600070205080204" pitchFamily="34" charset="-128"/>
              </a:rPr>
              <a:t>ご参加方法　□オンラインでご参加　 □医師会館へご来場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D10985C-6CDD-9F48-BBFD-31D762BB9A7D}"/>
              </a:ext>
            </a:extLst>
          </p:cNvPr>
          <p:cNvSpPr txBox="1"/>
          <p:nvPr/>
        </p:nvSpPr>
        <p:spPr>
          <a:xfrm>
            <a:off x="290255" y="6805588"/>
            <a:ext cx="6984303" cy="274597"/>
          </a:xfrm>
          <a:prstGeom prst="rect">
            <a:avLst/>
          </a:prstGeom>
          <a:noFill/>
        </p:spPr>
        <p:txBody>
          <a:bodyPr wrap="square" lIns="89189" tIns="44594" rIns="89189" bIns="44594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defTabSz="870757" eaLnBrk="0" hangingPunct="0">
              <a:defRPr/>
            </a:pPr>
            <a:r>
              <a:rPr lang="en-US" altLang="ja-JP" sz="1199" dirty="0">
                <a:solidFill>
                  <a:prstClr val="black"/>
                </a:solidFill>
              </a:rPr>
              <a:t>※</a:t>
            </a:r>
            <a:r>
              <a:rPr lang="ja-JP" altLang="en-US" sz="1199" dirty="0">
                <a:solidFill>
                  <a:prstClr val="black"/>
                </a:solidFill>
              </a:rPr>
              <a:t>オンラインでのご参加の方は、こちらのメールアドレスに接続情報を送付させて頂きます。</a:t>
            </a:r>
            <a:endParaRPr lang="en-US" altLang="ja-JP" sz="1199" u="sng" dirty="0">
              <a:solidFill>
                <a:prstClr val="black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189170" y="5160436"/>
            <a:ext cx="63357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189047" y="5647485"/>
            <a:ext cx="63357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0467AD46-270D-449D-B514-7D7985808721}"/>
              </a:ext>
            </a:extLst>
          </p:cNvPr>
          <p:cNvCxnSpPr/>
          <p:nvPr/>
        </p:nvCxnSpPr>
        <p:spPr>
          <a:xfrm>
            <a:off x="181568" y="7081513"/>
            <a:ext cx="63357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44F525B-7BAD-4D2A-A5F2-A54FEB19691F}"/>
              </a:ext>
            </a:extLst>
          </p:cNvPr>
          <p:cNvCxnSpPr/>
          <p:nvPr/>
        </p:nvCxnSpPr>
        <p:spPr>
          <a:xfrm>
            <a:off x="165897" y="6378624"/>
            <a:ext cx="63357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5">
            <a:extLst>
              <a:ext uri="{FF2B5EF4-FFF2-40B4-BE49-F238E27FC236}">
                <a16:creationId xmlns:a16="http://schemas.microsoft.com/office/drawing/2014/main" id="{2EC53954-BD29-4460-9A10-077422870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54" y="5719464"/>
            <a:ext cx="6659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ご参加者名</a:t>
            </a:r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: </a:t>
            </a:r>
            <a:r>
              <a:rPr lang="ja-JP" altLang="en-US" sz="20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       </a:t>
            </a:r>
          </a:p>
        </p:txBody>
      </p:sp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CC48D9FE-B215-4CC8-95EF-F78DF1740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4250" y="6083997"/>
            <a:ext cx="66596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7075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  </a:t>
            </a:r>
            <a:r>
              <a:rPr lang="en-US" altLang="ja-JP" sz="1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※</a:t>
            </a:r>
            <a:r>
              <a:rPr lang="ja-JP" altLang="en-US" sz="1400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ご来場の場合、人数もご記入ください。 他　（　　　　　　　　）名様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6408144-9EED-449A-8D5B-262BEA2DA69A}"/>
              </a:ext>
            </a:extLst>
          </p:cNvPr>
          <p:cNvSpPr txBox="1"/>
          <p:nvPr/>
        </p:nvSpPr>
        <p:spPr>
          <a:xfrm>
            <a:off x="110434" y="7117938"/>
            <a:ext cx="6984303" cy="397836"/>
          </a:xfrm>
          <a:prstGeom prst="rect">
            <a:avLst/>
          </a:prstGeom>
          <a:noFill/>
        </p:spPr>
        <p:txBody>
          <a:bodyPr wrap="square" lIns="89189" tIns="44594" rIns="89189" bIns="44594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defTabSz="870757" eaLnBrk="0" hangingPunct="0"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単位取得に関して　　□希望する　　　□希望しない</a:t>
            </a:r>
            <a:endParaRPr lang="en-US" altLang="ja-JP" sz="2000" dirty="0">
              <a:solidFill>
                <a:prstClr val="black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A0602F4-4A09-432E-9D0B-8AFC9F9C7B18}"/>
              </a:ext>
            </a:extLst>
          </p:cNvPr>
          <p:cNvSpPr/>
          <p:nvPr/>
        </p:nvSpPr>
        <p:spPr>
          <a:xfrm>
            <a:off x="290255" y="3360217"/>
            <a:ext cx="6234580" cy="114851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72">
              <a:defRPr/>
            </a:pPr>
            <a:r>
              <a:rPr lang="ja-JP" altLang="en-US" sz="1200" b="1" u="sng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「日病薬病院薬学認定薬剤師研修」単位取得に関する注意点</a:t>
            </a:r>
            <a:endParaRPr lang="en-US" altLang="ja-JP" sz="1200" b="1" u="sng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defTabSz="914372">
              <a:defRPr/>
            </a:pPr>
            <a:r>
              <a:rPr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（１）当単位は</a:t>
            </a:r>
            <a:r>
              <a:rPr lang="ja-JP" altLang="en-US" sz="1200" u="sng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オンライン</a:t>
            </a:r>
            <a:r>
              <a:rPr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にて取得可能です。</a:t>
            </a:r>
            <a:endParaRPr lang="en-US" altLang="ja-JP" sz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defTabSz="914372">
              <a:defRPr/>
            </a:pPr>
            <a:r>
              <a:rPr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（２）ご来場されても、ログインの記録が必要となります。</a:t>
            </a:r>
            <a:endParaRPr lang="en-US" altLang="ja-JP" sz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defTabSz="914372">
              <a:defRPr/>
            </a:pPr>
            <a:r>
              <a:rPr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（３）オンラインでの単位取得の条件として①ログイン記録②講演会に関する確認クイズが必要となります。</a:t>
            </a:r>
            <a:endParaRPr lang="en-US" altLang="ja-JP" sz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defTabSz="914372">
              <a:defRPr/>
            </a:pPr>
            <a:r>
              <a:rPr lang="en-US" altLang="ja-JP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詳細はメールにてご連絡させて頂きます。</a:t>
            </a:r>
            <a:endParaRPr lang="en-US" altLang="ja-JP" sz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89175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406</Words>
  <Application>Microsoft Office PowerPoint</Application>
  <PresentationFormat>A4 210 x 297 mm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HGPｺﾞｼｯｸM</vt:lpstr>
      <vt:lpstr>Meiryo UI</vt:lpstr>
      <vt:lpstr>メイリオ</vt:lpstr>
      <vt:lpstr>游ゴシック</vt:lpstr>
      <vt:lpstr>Aldhabi</vt:lpstr>
      <vt:lpstr>Arial</vt:lpstr>
      <vt:lpstr>Calibri</vt:lpstr>
      <vt:lpstr>Calibri Light</vt:lpstr>
      <vt:lpstr>1_Office テーマ</vt:lpstr>
      <vt:lpstr>Office Theme</vt:lpstr>
      <vt:lpstr>Insulin seminar in Okinawa</vt:lpstr>
      <vt:lpstr> FAX申込書 Insulin seminar In Okinawa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m_yon</dc:creator>
  <cp:lastModifiedBy>石井 岳夫</cp:lastModifiedBy>
  <cp:revision>12</cp:revision>
  <dcterms:created xsi:type="dcterms:W3CDTF">2020-07-31T01:18:35Z</dcterms:created>
  <dcterms:modified xsi:type="dcterms:W3CDTF">2020-08-03T06:39:30Z</dcterms:modified>
</cp:coreProperties>
</file>